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3"/>
  </p:handoutMasterIdLst>
  <p:sldIdLst>
    <p:sldId id="256" r:id="rId2"/>
    <p:sldId id="278" r:id="rId3"/>
    <p:sldId id="298" r:id="rId4"/>
    <p:sldId id="281" r:id="rId5"/>
    <p:sldId id="301" r:id="rId6"/>
    <p:sldId id="299" r:id="rId7"/>
    <p:sldId id="258" r:id="rId8"/>
    <p:sldId id="294" r:id="rId9"/>
    <p:sldId id="302" r:id="rId10"/>
    <p:sldId id="282" r:id="rId11"/>
    <p:sldId id="283" r:id="rId12"/>
  </p:sldIdLst>
  <p:sldSz cx="9906000" cy="6858000" type="A4"/>
  <p:notesSz cx="9866313" cy="673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showGuides="1">
      <p:cViewPr varScale="1">
        <p:scale>
          <a:sx n="69" d="100"/>
          <a:sy n="69" d="100"/>
        </p:scale>
        <p:origin x="990" y="7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4275095" cy="337810"/>
          </a:xfrm>
          <a:prstGeom prst="rect">
            <a:avLst/>
          </a:prstGeom>
        </p:spPr>
        <p:txBody>
          <a:bodyPr vert="horz" lIns="90654" tIns="45327" rIns="90654" bIns="4532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588920" y="1"/>
            <a:ext cx="4275095" cy="337810"/>
          </a:xfrm>
          <a:prstGeom prst="rect">
            <a:avLst/>
          </a:prstGeom>
        </p:spPr>
        <p:txBody>
          <a:bodyPr vert="horz" lIns="90654" tIns="45327" rIns="90654" bIns="45327" rtlCol="0"/>
          <a:lstStyle>
            <a:lvl1pPr algn="r">
              <a:defRPr sz="1200"/>
            </a:lvl1pPr>
          </a:lstStyle>
          <a:p>
            <a:fld id="{B07C917D-D306-4B70-A957-41C91B2EED20}" type="datetimeFigureOut">
              <a:rPr kumimoji="1" lang="ja-JP" altLang="en-US" smtClean="0"/>
              <a:t>2023/3/14</a:t>
            </a:fld>
            <a:endParaRPr kumimoji="1" lang="ja-JP" altLang="en-US"/>
          </a:p>
        </p:txBody>
      </p:sp>
      <p:sp>
        <p:nvSpPr>
          <p:cNvPr id="4" name="フッター プレースホルダー 3"/>
          <p:cNvSpPr>
            <a:spLocks noGrp="1"/>
          </p:cNvSpPr>
          <p:nvPr>
            <p:ph type="ftr" sz="quarter" idx="2"/>
          </p:nvPr>
        </p:nvSpPr>
        <p:spPr>
          <a:xfrm>
            <a:off x="2" y="6397955"/>
            <a:ext cx="4275095" cy="337810"/>
          </a:xfrm>
          <a:prstGeom prst="rect">
            <a:avLst/>
          </a:prstGeom>
        </p:spPr>
        <p:txBody>
          <a:bodyPr vert="horz" lIns="90654" tIns="45327" rIns="90654" bIns="4532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588920" y="6397955"/>
            <a:ext cx="4275095" cy="337810"/>
          </a:xfrm>
          <a:prstGeom prst="rect">
            <a:avLst/>
          </a:prstGeom>
        </p:spPr>
        <p:txBody>
          <a:bodyPr vert="horz" lIns="90654" tIns="45327" rIns="90654" bIns="45327" rtlCol="0" anchor="b"/>
          <a:lstStyle>
            <a:lvl1pPr algn="r">
              <a:defRPr sz="1200"/>
            </a:lvl1pPr>
          </a:lstStyle>
          <a:p>
            <a:fld id="{35D0CD6E-DAFF-475D-A8FD-4B9F0A07B443}" type="slidenum">
              <a:rPr kumimoji="1" lang="ja-JP" altLang="en-US" smtClean="0"/>
              <a:t>‹#›</a:t>
            </a:fld>
            <a:endParaRPr kumimoji="1" lang="ja-JP" altLang="en-US"/>
          </a:p>
        </p:txBody>
      </p:sp>
    </p:spTree>
    <p:extLst>
      <p:ext uri="{BB962C8B-B14F-4D97-AF65-F5344CB8AC3E}">
        <p14:creationId xmlns:p14="http://schemas.microsoft.com/office/powerpoint/2010/main" val="314979680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FF14B284-BDCC-4865-9B58-9DEEC07A18BD}" type="datetimeFigureOut">
              <a:rPr kumimoji="1" lang="ja-JP" altLang="en-US" smtClean="0"/>
              <a:t>2023/3/14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1389230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F14B284-BDCC-4865-9B58-9DEEC07A18BD}" type="datetimeFigureOut">
              <a:rPr kumimoji="1" lang="ja-JP" altLang="en-US" smtClean="0"/>
              <a:t>2023/3/14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1914367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F14B284-BDCC-4865-9B58-9DEEC07A18BD}" type="datetimeFigureOut">
              <a:rPr kumimoji="1" lang="ja-JP" altLang="en-US" smtClean="0"/>
              <a:t>2023/3/14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9683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F14B284-BDCC-4865-9B58-9DEEC07A18BD}" type="datetimeFigureOut">
              <a:rPr kumimoji="1" lang="ja-JP" altLang="en-US" smtClean="0"/>
              <a:t>2023/3/14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961357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FF14B284-BDCC-4865-9B58-9DEEC07A18BD}" type="datetimeFigureOut">
              <a:rPr kumimoji="1" lang="ja-JP" altLang="en-US" smtClean="0"/>
              <a:t>2023/3/14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397876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FF14B284-BDCC-4865-9B58-9DEEC07A18BD}" type="datetimeFigureOut">
              <a:rPr kumimoji="1" lang="ja-JP" altLang="en-US" smtClean="0"/>
              <a:t>2023/3/14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828124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FF14B284-BDCC-4865-9B58-9DEEC07A18BD}" type="datetimeFigureOut">
              <a:rPr kumimoji="1" lang="ja-JP" altLang="en-US" smtClean="0"/>
              <a:t>2023/3/14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813848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FF14B284-BDCC-4865-9B58-9DEEC07A18BD}" type="datetimeFigureOut">
              <a:rPr kumimoji="1" lang="ja-JP" altLang="en-US" smtClean="0"/>
              <a:t>2023/3/14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920374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14B284-BDCC-4865-9B58-9DEEC07A18BD}" type="datetimeFigureOut">
              <a:rPr kumimoji="1" lang="ja-JP" altLang="en-US" smtClean="0"/>
              <a:t>2023/3/14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420758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F14B284-BDCC-4865-9B58-9DEEC07A18BD}" type="datetimeFigureOut">
              <a:rPr kumimoji="1" lang="ja-JP" altLang="en-US" smtClean="0"/>
              <a:t>2023/3/14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108027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F14B284-BDCC-4865-9B58-9DEEC07A18BD}" type="datetimeFigureOut">
              <a:rPr kumimoji="1" lang="ja-JP" altLang="en-US" smtClean="0"/>
              <a:t>2023/3/14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666372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14B284-BDCC-4865-9B58-9DEEC07A18BD}" type="datetimeFigureOut">
              <a:rPr kumimoji="1" lang="ja-JP" altLang="en-US" smtClean="0"/>
              <a:t>2023/3/14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6457494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38175" y="714894"/>
            <a:ext cx="9144000" cy="2008753"/>
          </a:xfrm>
        </p:spPr>
        <p:txBody>
          <a:bodyPr anchor="ctr" anchorCtr="0">
            <a:normAutofit/>
          </a:bodyPr>
          <a:lstStyle/>
          <a:p>
            <a:r>
              <a:rPr lang="ja-JP" altLang="en-US" sz="4000" dirty="0">
                <a:latin typeface="メイリオ" panose="020B0604030504040204" pitchFamily="50" charset="-128"/>
                <a:ea typeface="メイリオ" panose="020B0604030504040204" pitchFamily="50" charset="-128"/>
              </a:rPr>
              <a:t>令和</a:t>
            </a:r>
            <a:r>
              <a:rPr lang="en-US" altLang="ja-JP" sz="4000" dirty="0">
                <a:latin typeface="メイリオ" panose="020B0604030504040204" pitchFamily="50" charset="-128"/>
                <a:ea typeface="メイリオ" panose="020B0604030504040204" pitchFamily="50" charset="-128"/>
              </a:rPr>
              <a:t>5</a:t>
            </a:r>
            <a:r>
              <a:rPr lang="ja-JP" altLang="en-US" sz="4000" dirty="0">
                <a:latin typeface="メイリオ" panose="020B0604030504040204" pitchFamily="50" charset="-128"/>
                <a:ea typeface="メイリオ" panose="020B0604030504040204" pitchFamily="50" charset="-128"/>
              </a:rPr>
              <a:t>年度</a:t>
            </a:r>
            <a:r>
              <a:rPr lang="en-US" altLang="ja-JP" sz="4000" dirty="0">
                <a:latin typeface="メイリオ" panose="020B0604030504040204" pitchFamily="50" charset="-128"/>
                <a:ea typeface="メイリオ" panose="020B0604030504040204" pitchFamily="50" charset="-128"/>
              </a:rPr>
              <a:t/>
            </a:r>
            <a:br>
              <a:rPr lang="en-US" altLang="ja-JP" sz="4000" dirty="0">
                <a:latin typeface="メイリオ" panose="020B0604030504040204" pitchFamily="50" charset="-128"/>
                <a:ea typeface="メイリオ" panose="020B0604030504040204" pitchFamily="50" charset="-128"/>
              </a:rPr>
            </a:br>
            <a:r>
              <a:rPr lang="ja-JP" altLang="en-US" sz="4000" dirty="0">
                <a:latin typeface="メイリオ" panose="020B0604030504040204" pitchFamily="50" charset="-128"/>
                <a:ea typeface="メイリオ" panose="020B0604030504040204" pitchFamily="50" charset="-128"/>
              </a:rPr>
              <a:t>愛媛県産業</a:t>
            </a:r>
            <a:r>
              <a:rPr lang="en-US" altLang="ja-JP" sz="4000" dirty="0">
                <a:latin typeface="メイリオ" panose="020B0604030504040204" pitchFamily="50" charset="-128"/>
                <a:ea typeface="メイリオ" panose="020B0604030504040204" pitchFamily="50" charset="-128"/>
              </a:rPr>
              <a:t>DX</a:t>
            </a:r>
            <a:r>
              <a:rPr lang="ja-JP" altLang="en-US" sz="4000" dirty="0">
                <a:latin typeface="メイリオ" panose="020B0604030504040204" pitchFamily="50" charset="-128"/>
                <a:ea typeface="メイリオ" panose="020B0604030504040204" pitchFamily="50" charset="-128"/>
              </a:rPr>
              <a:t>モデル</a:t>
            </a:r>
            <a:r>
              <a:rPr lang="ja-JP" altLang="en-US" sz="4000">
                <a:latin typeface="メイリオ" panose="020B0604030504040204" pitchFamily="50" charset="-128"/>
                <a:ea typeface="メイリオ" panose="020B0604030504040204" pitchFamily="50" charset="-128"/>
              </a:rPr>
              <a:t>創出</a:t>
            </a:r>
            <a:r>
              <a:rPr lang="ja-JP" altLang="en-US" sz="4000" smtClean="0">
                <a:latin typeface="メイリオ" panose="020B0604030504040204" pitchFamily="50" charset="-128"/>
                <a:ea typeface="メイリオ" panose="020B0604030504040204" pitchFamily="50" charset="-128"/>
              </a:rPr>
              <a:t>事業費補助金</a:t>
            </a:r>
            <a:r>
              <a:rPr lang="en-US" altLang="ja-JP" sz="4000" dirty="0">
                <a:latin typeface="メイリオ" panose="020B0604030504040204" pitchFamily="50" charset="-128"/>
                <a:ea typeface="メイリオ" panose="020B0604030504040204" pitchFamily="50" charset="-128"/>
              </a:rPr>
              <a:t/>
            </a:r>
            <a:br>
              <a:rPr lang="en-US" altLang="ja-JP" sz="4000" dirty="0">
                <a:latin typeface="メイリオ" panose="020B0604030504040204" pitchFamily="50" charset="-128"/>
                <a:ea typeface="メイリオ" panose="020B0604030504040204" pitchFamily="50" charset="-128"/>
              </a:rPr>
            </a:br>
            <a:r>
              <a:rPr lang="ja-JP" altLang="en-US" sz="4000" dirty="0">
                <a:latin typeface="メイリオ" panose="020B0604030504040204" pitchFamily="50" charset="-128"/>
                <a:ea typeface="メイリオ" panose="020B0604030504040204" pitchFamily="50" charset="-128"/>
              </a:rPr>
              <a:t>応募申請書</a:t>
            </a:r>
          </a:p>
        </p:txBody>
      </p:sp>
      <p:sp>
        <p:nvSpPr>
          <p:cNvPr id="3" name="サブタイトル 2"/>
          <p:cNvSpPr>
            <a:spLocks noGrp="1"/>
          </p:cNvSpPr>
          <p:nvPr>
            <p:ph type="subTitle" idx="1"/>
          </p:nvPr>
        </p:nvSpPr>
        <p:spPr>
          <a:xfrm>
            <a:off x="381000" y="3602038"/>
            <a:ext cx="9144000" cy="1008000"/>
          </a:xfrm>
        </p:spPr>
        <p:style>
          <a:lnRef idx="2">
            <a:schemeClr val="dk1"/>
          </a:lnRef>
          <a:fillRef idx="1">
            <a:schemeClr val="lt1"/>
          </a:fillRef>
          <a:effectRef idx="0">
            <a:schemeClr val="dk1"/>
          </a:effectRef>
          <a:fontRef idx="minor">
            <a:schemeClr val="dk1"/>
          </a:fontRef>
        </p:style>
        <p:txBody>
          <a:bodyPr anchor="ctr" anchorCtr="1"/>
          <a:lstStyle/>
          <a:p>
            <a:r>
              <a:rPr kumimoji="1" lang="ja-JP" altLang="en-US" dirty="0" smtClean="0">
                <a:latin typeface="メイリオ" panose="020B0604030504040204" pitchFamily="50" charset="-128"/>
                <a:ea typeface="メイリオ" panose="020B0604030504040204" pitchFamily="50" charset="-128"/>
              </a:rPr>
              <a:t>事業者名：○○○</a:t>
            </a:r>
            <a:endParaRPr kumimoji="1" lang="ja-JP" altLang="en-US" dirty="0">
              <a:latin typeface="メイリオ" panose="020B0604030504040204" pitchFamily="50" charset="-128"/>
              <a:ea typeface="メイリオ" panose="020B0604030504040204" pitchFamily="50" charset="-128"/>
            </a:endParaRPr>
          </a:p>
        </p:txBody>
      </p:sp>
      <p:sp>
        <p:nvSpPr>
          <p:cNvPr id="4" name="サブタイトル 2"/>
          <p:cNvSpPr txBox="1">
            <a:spLocks/>
          </p:cNvSpPr>
          <p:nvPr/>
        </p:nvSpPr>
        <p:spPr>
          <a:xfrm>
            <a:off x="381000" y="4899523"/>
            <a:ext cx="8264236" cy="1800000"/>
          </a:xfrm>
          <a:prstGeom prst="rect">
            <a:avLst/>
          </a:prstGeom>
          <a:solidFill>
            <a:schemeClr val="accent1">
              <a:lumMod val="40000"/>
              <a:lumOff val="60000"/>
            </a:schemeClr>
          </a:solidFill>
        </p:spPr>
        <p:txBody>
          <a:bodyPr vert="horz" lIns="91440" tIns="45720" rIns="91440" bIns="45720" rtlCol="0" anchor="ctr" anchorCtr="1">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2000"/>
              </a:lnSpc>
            </a:pPr>
            <a:r>
              <a:rPr lang="en-US" altLang="ja-JP" sz="1800" dirty="0">
                <a:latin typeface="游ゴシック Medium" panose="020B0500000000000000" pitchFamily="50" charset="-128"/>
                <a:ea typeface="游ゴシック Medium" panose="020B0500000000000000" pitchFamily="50" charset="-128"/>
              </a:rPr>
              <a:t>【</a:t>
            </a:r>
            <a:r>
              <a:rPr lang="ja-JP" altLang="en-US" sz="1800" dirty="0">
                <a:latin typeface="游ゴシック Medium" panose="020B0500000000000000" pitchFamily="50" charset="-128"/>
                <a:ea typeface="游ゴシック Medium" panose="020B0500000000000000" pitchFamily="50" charset="-128"/>
              </a:rPr>
              <a:t>記載上の注意</a:t>
            </a:r>
            <a:r>
              <a:rPr lang="en-US" altLang="ja-JP" sz="1800" dirty="0">
                <a:latin typeface="游ゴシック Medium" panose="020B0500000000000000" pitchFamily="50" charset="-128"/>
                <a:ea typeface="游ゴシック Medium" panose="020B0500000000000000" pitchFamily="50" charset="-128"/>
              </a:rPr>
              <a:t>】</a:t>
            </a:r>
            <a:r>
              <a:rPr lang="en-US" altLang="ja-JP" sz="1400" dirty="0">
                <a:latin typeface="游ゴシック Medium" panose="020B0500000000000000" pitchFamily="50" charset="-128"/>
                <a:ea typeface="游ゴシック Medium" panose="020B0500000000000000" pitchFamily="50" charset="-128"/>
                <a:cs typeface="Arial" panose="020B0604020202020204" pitchFamily="34" charset="0"/>
              </a:rPr>
              <a:t>※</a:t>
            </a:r>
            <a:r>
              <a:rPr lang="ja-JP" altLang="en-US" sz="1400" dirty="0">
                <a:latin typeface="游ゴシック Medium" panose="020B0500000000000000" pitchFamily="50" charset="-128"/>
                <a:ea typeface="游ゴシック Medium" panose="020B0500000000000000" pitchFamily="50" charset="-128"/>
                <a:cs typeface="Arial" panose="020B0604020202020204" pitchFamily="34" charset="0"/>
              </a:rPr>
              <a:t>本注意書きは提出時に削除してください。</a:t>
            </a:r>
          </a:p>
          <a:p>
            <a:pPr algn="l">
              <a:lnSpc>
                <a:spcPts val="2000"/>
              </a:lnSpc>
            </a:pPr>
            <a:r>
              <a:rPr lang="ja-JP" altLang="en-US" sz="1600" dirty="0" smtClean="0">
                <a:latin typeface="游ゴシック Medium" panose="020B0500000000000000" pitchFamily="50" charset="-128"/>
                <a:ea typeface="游ゴシック Medium" panose="020B0500000000000000" pitchFamily="50" charset="-128"/>
              </a:rPr>
              <a:t>・本申</a:t>
            </a:r>
            <a:r>
              <a:rPr lang="ja-JP" altLang="en-US" sz="1600" dirty="0">
                <a:latin typeface="游ゴシック Medium" panose="020B0500000000000000" pitchFamily="50" charset="-128"/>
                <a:ea typeface="游ゴシック Medium" panose="020B0500000000000000" pitchFamily="50" charset="-128"/>
              </a:rPr>
              <a:t>請書をもとに、一次審査（書類審査）、二次審査（面接審査）を行います。</a:t>
            </a:r>
            <a:endParaRPr lang="en-US" altLang="ja-JP" sz="1600" dirty="0">
              <a:latin typeface="游ゴシック Medium" panose="020B0500000000000000" pitchFamily="50" charset="-128"/>
              <a:ea typeface="游ゴシック Medium" panose="020B0500000000000000" pitchFamily="50" charset="-128"/>
            </a:endParaRPr>
          </a:p>
          <a:p>
            <a:pPr algn="l">
              <a:lnSpc>
                <a:spcPts val="2000"/>
              </a:lnSpc>
            </a:pPr>
            <a:r>
              <a:rPr lang="ja-JP" altLang="en-US" sz="1600" dirty="0" smtClean="0">
                <a:latin typeface="游ゴシック Medium" panose="020B0500000000000000" pitchFamily="50" charset="-128"/>
                <a:ea typeface="游ゴシック Medium" panose="020B0500000000000000" pitchFamily="50" charset="-128"/>
              </a:rPr>
              <a:t>・様式</a:t>
            </a:r>
            <a:r>
              <a:rPr lang="ja-JP" altLang="en-US" sz="1600" dirty="0">
                <a:latin typeface="游ゴシック Medium" panose="020B0500000000000000" pitchFamily="50" charset="-128"/>
                <a:ea typeface="游ゴシック Medium" panose="020B0500000000000000" pitchFamily="50" charset="-128"/>
              </a:rPr>
              <a:t>は適宜、ページ数（最大</a:t>
            </a:r>
            <a:r>
              <a:rPr lang="en-US" altLang="ja-JP" sz="1600" dirty="0">
                <a:latin typeface="游ゴシック Medium" panose="020B0500000000000000" pitchFamily="50" charset="-128"/>
                <a:ea typeface="游ゴシック Medium" panose="020B0500000000000000" pitchFamily="50" charset="-128"/>
              </a:rPr>
              <a:t>20</a:t>
            </a:r>
            <a:r>
              <a:rPr lang="ja-JP" altLang="en-US" sz="1600" dirty="0">
                <a:latin typeface="游ゴシック Medium" panose="020B0500000000000000" pitchFamily="50" charset="-128"/>
                <a:ea typeface="游ゴシック Medium" panose="020B0500000000000000" pitchFamily="50" charset="-128"/>
              </a:rPr>
              <a:t>ページ程度）、レイアウト等</a:t>
            </a:r>
            <a:r>
              <a:rPr lang="ja-JP" altLang="en-US" sz="1600" dirty="0" smtClean="0">
                <a:latin typeface="游ゴシック Medium" panose="020B0500000000000000" pitchFamily="50" charset="-128"/>
                <a:ea typeface="游ゴシック Medium" panose="020B0500000000000000" pitchFamily="50" charset="-128"/>
              </a:rPr>
              <a:t>を変更</a:t>
            </a:r>
            <a:r>
              <a:rPr lang="ja-JP" altLang="en-US" sz="1600" dirty="0">
                <a:latin typeface="游ゴシック Medium" panose="020B0500000000000000" pitchFamily="50" charset="-128"/>
                <a:ea typeface="游ゴシック Medium" panose="020B0500000000000000" pitchFamily="50" charset="-128"/>
              </a:rPr>
              <a:t>して構いません</a:t>
            </a:r>
            <a:r>
              <a:rPr lang="ja-JP" altLang="en-US" sz="1600" dirty="0" smtClean="0">
                <a:latin typeface="游ゴシック Medium" panose="020B0500000000000000" pitchFamily="50" charset="-128"/>
                <a:ea typeface="游ゴシック Medium" panose="020B0500000000000000" pitchFamily="50" charset="-128"/>
              </a:rPr>
              <a:t>。</a:t>
            </a:r>
            <a:endParaRPr lang="en-US" altLang="ja-JP" sz="1600" dirty="0" smtClean="0">
              <a:latin typeface="游ゴシック Medium" panose="020B0500000000000000" pitchFamily="50" charset="-128"/>
              <a:ea typeface="游ゴシック Medium" panose="020B0500000000000000" pitchFamily="50" charset="-128"/>
            </a:endParaRPr>
          </a:p>
          <a:p>
            <a:pPr algn="l">
              <a:lnSpc>
                <a:spcPts val="2000"/>
              </a:lnSpc>
            </a:pPr>
            <a:r>
              <a:rPr lang="ja-JP" altLang="en-US" sz="1600" dirty="0" smtClean="0">
                <a:latin typeface="游ゴシック Medium" panose="020B0500000000000000" pitchFamily="50" charset="-128"/>
                <a:ea typeface="游ゴシック Medium" panose="020B0500000000000000" pitchFamily="50" charset="-128"/>
              </a:rPr>
              <a:t>・申請内容が理解しやすいように、イラスト・絵・写真等を使用して構いません。</a:t>
            </a:r>
            <a:endParaRPr lang="en-US" altLang="ja-JP" sz="1600" dirty="0">
              <a:latin typeface="游ゴシック Medium" panose="020B0500000000000000" pitchFamily="50" charset="-128"/>
              <a:ea typeface="游ゴシック Medium" panose="020B0500000000000000" pitchFamily="50" charset="-128"/>
            </a:endParaRPr>
          </a:p>
        </p:txBody>
      </p:sp>
    </p:spTree>
    <p:extLst>
      <p:ext uri="{BB962C8B-B14F-4D97-AF65-F5344CB8AC3E}">
        <p14:creationId xmlns:p14="http://schemas.microsoft.com/office/powerpoint/2010/main" val="12057292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9620" y="377210"/>
            <a:ext cx="10515600" cy="609398"/>
          </a:xfrm>
        </p:spPr>
        <p:txBody>
          <a:bodyPr vert="horz" lIns="72000" tIns="0" rIns="72000" bIns="0" anchor="ctr" anchorCtr="0">
            <a:spAutoFit/>
          </a:bodyPr>
          <a:lstStyle/>
          <a:p>
            <a:r>
              <a:rPr lang="ja-JP" altLang="en-US" dirty="0" smtClean="0">
                <a:latin typeface="メイリオ" panose="020B0604030504040204" pitchFamily="50" charset="-128"/>
                <a:ea typeface="メイリオ" panose="020B0604030504040204" pitchFamily="50" charset="-128"/>
              </a:rPr>
              <a:t>３．</a:t>
            </a:r>
            <a:r>
              <a:rPr lang="en-US" altLang="ja-JP" dirty="0" smtClean="0">
                <a:latin typeface="メイリオ" panose="020B0604030504040204" pitchFamily="50" charset="-128"/>
                <a:ea typeface="メイリオ" panose="020B0604030504040204" pitchFamily="50" charset="-128"/>
              </a:rPr>
              <a:t>DX</a:t>
            </a:r>
            <a:r>
              <a:rPr lang="ja-JP" altLang="en-US" dirty="0" smtClean="0">
                <a:latin typeface="メイリオ" panose="020B0604030504040204" pitchFamily="50" charset="-128"/>
                <a:ea typeface="メイリオ" panose="020B0604030504040204" pitchFamily="50" charset="-128"/>
              </a:rPr>
              <a:t>のフラグシップモデル妥当性</a:t>
            </a:r>
            <a:endParaRPr kumimoji="1" lang="ja-JP" altLang="en-US" dirty="0">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508808" y="1008175"/>
            <a:ext cx="10515600" cy="276999"/>
          </a:xfrm>
          <a:prstGeom prst="rect">
            <a:avLst/>
          </a:prstGeom>
          <a:noFill/>
        </p:spPr>
        <p:txBody>
          <a:bodyPr vert="horz" wrap="square" lIns="72000" tIns="0" rIns="72000" bIns="0" rtlCol="0" anchor="ctr" anchorCtr="0">
            <a:spAutoFit/>
          </a:bodyPr>
          <a:lstStyle/>
          <a:p>
            <a:r>
              <a:rPr lang="ja-JP" altLang="en-US" dirty="0">
                <a:latin typeface="メイリオ" panose="020B0604030504040204" pitchFamily="50" charset="-128"/>
                <a:ea typeface="メイリオ" panose="020B0604030504040204" pitchFamily="50" charset="-128"/>
              </a:rPr>
              <a:t>（１）自社の</a:t>
            </a:r>
            <a:r>
              <a:rPr lang="en-US" altLang="ja-JP" dirty="0">
                <a:latin typeface="メイリオ" panose="020B0604030504040204" pitchFamily="50" charset="-128"/>
                <a:ea typeface="メイリオ" panose="020B0604030504040204" pitchFamily="50" charset="-128"/>
              </a:rPr>
              <a:t>DX</a:t>
            </a:r>
            <a:r>
              <a:rPr lang="ja-JP" altLang="en-US" dirty="0">
                <a:latin typeface="メイリオ" panose="020B0604030504040204" pitchFamily="50" charset="-128"/>
                <a:ea typeface="メイリオ" panose="020B0604030504040204" pitchFamily="50" charset="-128"/>
              </a:rPr>
              <a:t>の取組みの優位性、特長</a:t>
            </a:r>
            <a:endParaRPr lang="en-US" altLang="ja-JP" dirty="0">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816268" y="1419500"/>
            <a:ext cx="10515600" cy="215444"/>
          </a:xfrm>
          <a:prstGeom prst="rect">
            <a:avLst/>
          </a:prstGeom>
          <a:noFill/>
        </p:spPr>
        <p:txBody>
          <a:bodyPr vert="horz" wrap="square" lIns="72000" tIns="0" rIns="72000" bIns="0" rtlCol="0" anchor="ctr" anchorCtr="0">
            <a:spAutoFit/>
          </a:bodyPr>
          <a:lstStyle/>
          <a:p>
            <a:r>
              <a:rPr lang="en-US" altLang="ja-JP" sz="1400" dirty="0">
                <a:latin typeface="+mn-ea"/>
              </a:rPr>
              <a:t>※</a:t>
            </a:r>
            <a:r>
              <a:rPr lang="ja-JP" altLang="en-US" sz="1400" dirty="0">
                <a:latin typeface="+mn-ea"/>
              </a:rPr>
              <a:t>自社の</a:t>
            </a:r>
            <a:r>
              <a:rPr lang="en-US" altLang="ja-JP" sz="1400" dirty="0">
                <a:latin typeface="+mn-ea"/>
              </a:rPr>
              <a:t>DX</a:t>
            </a:r>
            <a:r>
              <a:rPr lang="ja-JP" altLang="en-US" sz="1400" dirty="0">
                <a:latin typeface="+mn-ea"/>
              </a:rPr>
              <a:t>の取組みについて、他の企業と比較して優れている点、進んでいる点について記載してください。</a:t>
            </a:r>
            <a:endParaRPr lang="en-US" altLang="ja-JP" sz="1400" dirty="0">
              <a:latin typeface="+mn-ea"/>
            </a:endParaRPr>
          </a:p>
        </p:txBody>
      </p:sp>
    </p:spTree>
    <p:extLst>
      <p:ext uri="{BB962C8B-B14F-4D97-AF65-F5344CB8AC3E}">
        <p14:creationId xmlns:p14="http://schemas.microsoft.com/office/powerpoint/2010/main" val="6930000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269088"/>
            <a:ext cx="10515600" cy="626325"/>
          </a:xfrm>
        </p:spPr>
        <p:txBody>
          <a:bodyPr vert="horz" lIns="72000" tIns="0" rIns="72000" bIns="0">
            <a:spAutoFit/>
          </a:bodyPr>
          <a:lstStyle/>
          <a:p>
            <a:r>
              <a:rPr lang="ja-JP" altLang="en-US" dirty="0" smtClean="0">
                <a:latin typeface="メイリオ" panose="020B0604030504040204" pitchFamily="50" charset="-128"/>
                <a:ea typeface="メイリオ" panose="020B0604030504040204" pitchFamily="50" charset="-128"/>
              </a:rPr>
              <a:t>４．</a:t>
            </a:r>
            <a:r>
              <a:rPr lang="ja-JP" altLang="en-US" dirty="0">
                <a:latin typeface="メイリオ" panose="020B0604030504040204" pitchFamily="50" charset="-128"/>
                <a:ea typeface="メイリオ" panose="020B0604030504040204" pitchFamily="50" charset="-128"/>
              </a:rPr>
              <a:t>その他</a:t>
            </a:r>
            <a:endParaRPr kumimoji="1" lang="ja-JP" altLang="en-US" dirty="0">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717381" y="1056551"/>
            <a:ext cx="10515600" cy="215444"/>
          </a:xfrm>
          <a:prstGeom prst="rect">
            <a:avLst/>
          </a:prstGeom>
          <a:noFill/>
        </p:spPr>
        <p:txBody>
          <a:bodyPr vert="horz" wrap="square" lIns="72000" tIns="0" rIns="72000" bIns="0" rtlCol="0">
            <a:spAutoFit/>
          </a:bodyPr>
          <a:lstStyle/>
          <a:p>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その他、本事業の審査にあたりアピールしたいことがあれば記載ください。</a:t>
            </a:r>
            <a:endParaRPr lang="en-US" altLang="ja-JP" sz="1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0627348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260165" y="367877"/>
            <a:ext cx="10515600" cy="609398"/>
          </a:xfrm>
        </p:spPr>
        <p:txBody>
          <a:bodyPr vert="horz" lIns="72000" tIns="0" rIns="72000" bIns="0">
            <a:spAutoFit/>
          </a:bodyPr>
          <a:lstStyle/>
          <a:p>
            <a:r>
              <a:rPr lang="ja-JP" altLang="en-US" dirty="0" smtClean="0">
                <a:latin typeface="メイリオ" panose="020B0604030504040204" pitchFamily="50" charset="-128"/>
                <a:ea typeface="メイリオ" panose="020B0604030504040204" pitchFamily="50" charset="-128"/>
              </a:rPr>
              <a:t>１．自社の</a:t>
            </a:r>
            <a:r>
              <a:rPr lang="en-US" altLang="ja-JP" dirty="0" smtClean="0">
                <a:latin typeface="メイリオ" panose="020B0604030504040204" pitchFamily="50" charset="-128"/>
                <a:ea typeface="メイリオ" panose="020B0604030504040204" pitchFamily="50" charset="-128"/>
              </a:rPr>
              <a:t>DX</a:t>
            </a:r>
            <a:r>
              <a:rPr lang="ja-JP" altLang="en-US" dirty="0" smtClean="0">
                <a:latin typeface="メイリオ" panose="020B0604030504040204" pitchFamily="50" charset="-128"/>
                <a:ea typeface="メイリオ" panose="020B0604030504040204" pitchFamily="50" charset="-128"/>
              </a:rPr>
              <a:t>について</a:t>
            </a:r>
            <a:endParaRPr kumimoji="1" lang="ja-JP" altLang="en-US" dirty="0">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627784" y="1068330"/>
            <a:ext cx="10515600" cy="276999"/>
          </a:xfrm>
          <a:prstGeom prst="rect">
            <a:avLst/>
          </a:prstGeom>
          <a:noFill/>
        </p:spPr>
        <p:txBody>
          <a:bodyPr vert="horz" wrap="square" lIns="72000" tIns="0" rIns="72000" bIns="0" rtlCol="0" anchor="ctr" anchorCtr="0">
            <a:spAutoFit/>
          </a:bodyPr>
          <a:lstStyle/>
          <a:p>
            <a:r>
              <a:rPr lang="ja-JP" altLang="en-US" dirty="0">
                <a:latin typeface="メイリオ" panose="020B0604030504040204" pitchFamily="50" charset="-128"/>
                <a:ea typeface="メイリオ" panose="020B0604030504040204" pitchFamily="50" charset="-128"/>
              </a:rPr>
              <a:t>（１）自社の経営上の課題</a:t>
            </a:r>
            <a:endParaRPr lang="en-US" altLang="ja-JP" dirty="0">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1057820" y="1391496"/>
            <a:ext cx="8171905" cy="430887"/>
          </a:xfrm>
          <a:prstGeom prst="rect">
            <a:avLst/>
          </a:prstGeom>
          <a:noFill/>
        </p:spPr>
        <p:txBody>
          <a:bodyPr vert="horz" wrap="square" lIns="72000" tIns="0" rIns="72000" bIns="0" rtlCol="0">
            <a:spAutoFit/>
          </a:bodyPr>
          <a:lstStyle/>
          <a:p>
            <a:r>
              <a:rPr lang="en-US" altLang="ja-JP" sz="1400" dirty="0">
                <a:latin typeface="+mn-ea"/>
              </a:rPr>
              <a:t>※</a:t>
            </a:r>
            <a:r>
              <a:rPr lang="ja-JP" altLang="en-US" sz="1400" dirty="0">
                <a:latin typeface="+mn-ea"/>
              </a:rPr>
              <a:t>現在、自社においてどのような課題を抱えているか、また、その課題についてどのよう</a:t>
            </a:r>
            <a:r>
              <a:rPr lang="ja-JP" altLang="en-US" sz="1400" dirty="0" smtClean="0">
                <a:latin typeface="+mn-ea"/>
              </a:rPr>
              <a:t>に</a:t>
            </a:r>
            <a:endParaRPr lang="en-US" altLang="ja-JP" sz="1400" dirty="0" smtClean="0">
              <a:latin typeface="+mn-ea"/>
            </a:endParaRPr>
          </a:p>
          <a:p>
            <a:r>
              <a:rPr lang="ja-JP" altLang="en-US" sz="1400" dirty="0">
                <a:latin typeface="+mn-ea"/>
              </a:rPr>
              <a:t>　</a:t>
            </a:r>
            <a:r>
              <a:rPr lang="ja-JP" altLang="en-US" sz="1400" dirty="0" smtClean="0">
                <a:latin typeface="+mn-ea"/>
              </a:rPr>
              <a:t>認識</a:t>
            </a:r>
            <a:r>
              <a:rPr lang="ja-JP" altLang="en-US" sz="1400" dirty="0">
                <a:latin typeface="+mn-ea"/>
              </a:rPr>
              <a:t>・分析している</a:t>
            </a:r>
            <a:r>
              <a:rPr lang="ja-JP" altLang="en-US" sz="1400" dirty="0" smtClean="0">
                <a:latin typeface="+mn-ea"/>
              </a:rPr>
              <a:t>か記載</a:t>
            </a:r>
            <a:r>
              <a:rPr lang="ja-JP" altLang="en-US" sz="1400" dirty="0">
                <a:latin typeface="+mn-ea"/>
              </a:rPr>
              <a:t>してください</a:t>
            </a:r>
            <a:r>
              <a:rPr lang="ja-JP" altLang="en-US" sz="1400" dirty="0"/>
              <a:t>。</a:t>
            </a:r>
            <a:endParaRPr lang="en-US" altLang="ja-JP" sz="1400" dirty="0"/>
          </a:p>
        </p:txBody>
      </p:sp>
    </p:spTree>
    <p:extLst>
      <p:ext uri="{BB962C8B-B14F-4D97-AF65-F5344CB8AC3E}">
        <p14:creationId xmlns:p14="http://schemas.microsoft.com/office/powerpoint/2010/main" val="10831626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252413" y="373466"/>
            <a:ext cx="10515600" cy="609398"/>
          </a:xfrm>
        </p:spPr>
        <p:txBody>
          <a:bodyPr vert="horz" lIns="72000" tIns="0" rIns="72000" bIns="0">
            <a:spAutoFit/>
          </a:bodyPr>
          <a:lstStyle/>
          <a:p>
            <a:r>
              <a:rPr lang="ja-JP" altLang="en-US" dirty="0" smtClean="0">
                <a:latin typeface="メイリオ" panose="020B0604030504040204" pitchFamily="50" charset="-128"/>
                <a:ea typeface="メイリオ" panose="020B0604030504040204" pitchFamily="50" charset="-128"/>
              </a:rPr>
              <a:t>１．自社の</a:t>
            </a:r>
            <a:r>
              <a:rPr lang="en-US" altLang="ja-JP" dirty="0" smtClean="0">
                <a:latin typeface="メイリオ" panose="020B0604030504040204" pitchFamily="50" charset="-128"/>
                <a:ea typeface="メイリオ" panose="020B0604030504040204" pitchFamily="50" charset="-128"/>
              </a:rPr>
              <a:t>DX</a:t>
            </a:r>
            <a:r>
              <a:rPr lang="ja-JP" altLang="en-US" dirty="0" smtClean="0">
                <a:latin typeface="メイリオ" panose="020B0604030504040204" pitchFamily="50" charset="-128"/>
                <a:ea typeface="メイリオ" panose="020B0604030504040204" pitchFamily="50" charset="-128"/>
              </a:rPr>
              <a:t>について</a:t>
            </a:r>
            <a:endParaRPr kumimoji="1" lang="ja-JP" altLang="en-US" dirty="0">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599642" y="1038165"/>
            <a:ext cx="10515600" cy="276999"/>
          </a:xfrm>
          <a:prstGeom prst="rect">
            <a:avLst/>
          </a:prstGeom>
          <a:noFill/>
        </p:spPr>
        <p:txBody>
          <a:bodyPr vert="horz" wrap="square" lIns="72000" tIns="0" rIns="72000" bIns="0" rtlCol="0">
            <a:spAutoFit/>
          </a:bodyPr>
          <a:lstStyle/>
          <a:p>
            <a:r>
              <a:rPr lang="ja-JP" altLang="en-US" dirty="0">
                <a:latin typeface="メイリオ" panose="020B0604030504040204" pitchFamily="50" charset="-128"/>
                <a:ea typeface="メイリオ" panose="020B0604030504040204" pitchFamily="50" charset="-128"/>
              </a:rPr>
              <a:t>（２）</a:t>
            </a:r>
            <a:r>
              <a:rPr lang="en-US" altLang="ja-JP" dirty="0">
                <a:latin typeface="メイリオ" panose="020B0604030504040204" pitchFamily="50" charset="-128"/>
                <a:ea typeface="メイリオ" panose="020B0604030504040204" pitchFamily="50" charset="-128"/>
              </a:rPr>
              <a:t>DX</a:t>
            </a:r>
            <a:r>
              <a:rPr lang="ja-JP" altLang="ja-JP" dirty="0">
                <a:latin typeface="メイリオ" panose="020B0604030504040204" pitchFamily="50" charset="-128"/>
                <a:ea typeface="メイリオ" panose="020B0604030504040204" pitchFamily="50" charset="-128"/>
              </a:rPr>
              <a:t>に対応したビジョン</a:t>
            </a:r>
            <a:r>
              <a:rPr lang="en-US" altLang="ja-JP" dirty="0">
                <a:latin typeface="メイリオ" panose="020B0604030504040204" pitchFamily="50" charset="-128"/>
                <a:ea typeface="メイリオ" panose="020B0604030504040204" pitchFamily="50" charset="-128"/>
              </a:rPr>
              <a:t>/</a:t>
            </a:r>
            <a:r>
              <a:rPr lang="ja-JP" altLang="ja-JP" dirty="0">
                <a:latin typeface="メイリオ" panose="020B0604030504040204" pitchFamily="50" charset="-128"/>
                <a:ea typeface="メイリオ" panose="020B0604030504040204" pitchFamily="50" charset="-128"/>
              </a:rPr>
              <a:t>経営層のコミットメント</a:t>
            </a:r>
            <a:endParaRPr lang="en-US" altLang="ja-JP" dirty="0">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717369" y="1386244"/>
            <a:ext cx="8869544" cy="430887"/>
          </a:xfrm>
          <a:prstGeom prst="rect">
            <a:avLst/>
          </a:prstGeom>
          <a:noFill/>
        </p:spPr>
        <p:txBody>
          <a:bodyPr vert="horz" wrap="square" lIns="72000" tIns="0" rIns="72000" bIns="0" rtlCol="0">
            <a:spAutoFit/>
          </a:bodyPr>
          <a:lstStyle/>
          <a:p>
            <a:r>
              <a:rPr lang="en-US" altLang="ja-JP" sz="1400" dirty="0">
                <a:latin typeface="+mn-ea"/>
              </a:rPr>
              <a:t>※</a:t>
            </a:r>
            <a:r>
              <a:rPr lang="ja-JP" altLang="en-US" sz="1400" dirty="0">
                <a:latin typeface="+mn-ea"/>
              </a:rPr>
              <a:t>自社の課題を踏まえ、経営層が関与のうえ、自社がＤＸの取組みを通じてどのようなビジネススタイル</a:t>
            </a:r>
            <a:r>
              <a:rPr lang="ja-JP" altLang="en-US" sz="1400" dirty="0" smtClean="0">
                <a:latin typeface="+mn-ea"/>
              </a:rPr>
              <a:t>、</a:t>
            </a:r>
            <a:endParaRPr lang="en-US" altLang="ja-JP" sz="1400" dirty="0" smtClean="0">
              <a:latin typeface="+mn-ea"/>
            </a:endParaRPr>
          </a:p>
          <a:p>
            <a:r>
              <a:rPr lang="ja-JP" altLang="en-US" sz="1400" dirty="0">
                <a:latin typeface="+mn-ea"/>
              </a:rPr>
              <a:t>　</a:t>
            </a:r>
            <a:r>
              <a:rPr lang="ja-JP" altLang="en-US" sz="1400" dirty="0" smtClean="0">
                <a:latin typeface="+mn-ea"/>
              </a:rPr>
              <a:t>組織</a:t>
            </a:r>
            <a:r>
              <a:rPr lang="ja-JP" altLang="en-US" sz="1400" dirty="0">
                <a:latin typeface="+mn-ea"/>
              </a:rPr>
              <a:t>とするか等</a:t>
            </a:r>
            <a:r>
              <a:rPr lang="ja-JP" altLang="en-US" sz="1400" dirty="0" smtClean="0">
                <a:latin typeface="+mn-ea"/>
              </a:rPr>
              <a:t>、</a:t>
            </a:r>
            <a:r>
              <a:rPr lang="en-US" altLang="ja-JP" sz="1400" dirty="0" smtClean="0">
                <a:latin typeface="+mn-ea"/>
              </a:rPr>
              <a:t>DX</a:t>
            </a:r>
            <a:r>
              <a:rPr lang="ja-JP" altLang="en-US" sz="1400" dirty="0">
                <a:latin typeface="+mn-ea"/>
              </a:rPr>
              <a:t>に向けた戦略・ビジョンを策定できているか、記載してください</a:t>
            </a:r>
            <a:r>
              <a:rPr lang="ja-JP" altLang="en-US" sz="1400" dirty="0"/>
              <a:t>。</a:t>
            </a:r>
            <a:endParaRPr lang="en-US" altLang="ja-JP" sz="1400" dirty="0"/>
          </a:p>
        </p:txBody>
      </p:sp>
    </p:spTree>
    <p:extLst>
      <p:ext uri="{BB962C8B-B14F-4D97-AF65-F5344CB8AC3E}">
        <p14:creationId xmlns:p14="http://schemas.microsoft.com/office/powerpoint/2010/main" val="27952401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264424" y="416344"/>
            <a:ext cx="10515600" cy="609398"/>
          </a:xfrm>
        </p:spPr>
        <p:txBody>
          <a:bodyPr vert="horz" lIns="72000" tIns="0" rIns="72000" bIns="0" anchor="ctr" anchorCtr="0">
            <a:spAutoFit/>
          </a:bodyPr>
          <a:lstStyle/>
          <a:p>
            <a:r>
              <a:rPr lang="ja-JP" altLang="en-US" dirty="0" smtClean="0">
                <a:latin typeface="メイリオ" panose="020B0604030504040204" pitchFamily="50" charset="-128"/>
                <a:ea typeface="メイリオ" panose="020B0604030504040204" pitchFamily="50" charset="-128"/>
              </a:rPr>
              <a:t>１．自社の</a:t>
            </a:r>
            <a:r>
              <a:rPr lang="en-US" altLang="ja-JP" dirty="0" smtClean="0">
                <a:latin typeface="メイリオ" panose="020B0604030504040204" pitchFamily="50" charset="-128"/>
                <a:ea typeface="メイリオ" panose="020B0604030504040204" pitchFamily="50" charset="-128"/>
              </a:rPr>
              <a:t>DX</a:t>
            </a:r>
            <a:r>
              <a:rPr lang="ja-JP" altLang="en-US" dirty="0" smtClean="0">
                <a:latin typeface="メイリオ" panose="020B0604030504040204" pitchFamily="50" charset="-128"/>
                <a:ea typeface="メイリオ" panose="020B0604030504040204" pitchFamily="50" charset="-128"/>
              </a:rPr>
              <a:t>について</a:t>
            </a:r>
            <a:endParaRPr kumimoji="1" lang="ja-JP" altLang="en-US" dirty="0">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615228" y="1127209"/>
            <a:ext cx="3685310" cy="276999"/>
          </a:xfrm>
          <a:prstGeom prst="rect">
            <a:avLst/>
          </a:prstGeom>
          <a:noFill/>
        </p:spPr>
        <p:txBody>
          <a:bodyPr vert="horz" wrap="square" lIns="72000" tIns="0" rIns="72000" bIns="0" rtlCol="0" anchor="ctr" anchorCtr="0">
            <a:spAutoFit/>
          </a:bodyPr>
          <a:lstStyle/>
          <a:p>
            <a:r>
              <a:rPr lang="ja-JP" altLang="en-US" dirty="0"/>
              <a:t>（</a:t>
            </a:r>
            <a:r>
              <a:rPr lang="ja-JP" altLang="en-US" dirty="0">
                <a:latin typeface="メイリオ" panose="020B0604030504040204" pitchFamily="50" charset="-128"/>
                <a:ea typeface="メイリオ" panose="020B0604030504040204" pitchFamily="50" charset="-128"/>
              </a:rPr>
              <a:t>３）</a:t>
            </a:r>
            <a:r>
              <a:rPr lang="ja-JP" altLang="ja-JP" dirty="0">
                <a:latin typeface="メイリオ" panose="020B0604030504040204" pitchFamily="50" charset="-128"/>
                <a:ea typeface="メイリオ" panose="020B0604030504040204" pitchFamily="50" charset="-128"/>
              </a:rPr>
              <a:t>ロードマップ</a:t>
            </a:r>
            <a:endParaRPr lang="en-US" altLang="ja-JP" dirty="0">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906118" y="1496541"/>
            <a:ext cx="8093764" cy="430887"/>
          </a:xfrm>
          <a:prstGeom prst="rect">
            <a:avLst/>
          </a:prstGeom>
          <a:noFill/>
        </p:spPr>
        <p:txBody>
          <a:bodyPr vert="horz" wrap="square" lIns="72000" tIns="0" rIns="72000" bIns="0" rtlCol="0" anchor="ctr" anchorCtr="0">
            <a:spAutoFit/>
          </a:bodyPr>
          <a:lstStyle/>
          <a:p>
            <a:r>
              <a:rPr lang="en-US" altLang="ja-JP" sz="1400" dirty="0">
                <a:latin typeface="+mn-ea"/>
              </a:rPr>
              <a:t>※</a:t>
            </a:r>
            <a:r>
              <a:rPr lang="ja-JP" altLang="en-US" sz="1400" dirty="0">
                <a:latin typeface="+mn-ea"/>
              </a:rPr>
              <a:t>３年から５年程度の期間で、自社の</a:t>
            </a:r>
            <a:r>
              <a:rPr lang="en-US" altLang="ja-JP" sz="1400" dirty="0">
                <a:latin typeface="+mn-ea"/>
              </a:rPr>
              <a:t>DX</a:t>
            </a:r>
            <a:r>
              <a:rPr lang="ja-JP" altLang="en-US" sz="1400" dirty="0">
                <a:latin typeface="+mn-ea"/>
              </a:rPr>
              <a:t>の取組みにおけるロードマップを記載してください。</a:t>
            </a:r>
            <a:endParaRPr lang="en-US" altLang="ja-JP" sz="1400" dirty="0">
              <a:latin typeface="+mn-ea"/>
            </a:endParaRPr>
          </a:p>
          <a:p>
            <a:r>
              <a:rPr lang="ja-JP" altLang="en-US" sz="1400" dirty="0">
                <a:latin typeface="+mn-ea"/>
              </a:rPr>
              <a:t>　その際、今回取り組む補助事業がどの段階に該当するものかもあわせて記載してください。</a:t>
            </a:r>
            <a:endParaRPr lang="en-US" altLang="ja-JP" sz="1400" dirty="0">
              <a:latin typeface="+mn-ea"/>
            </a:endParaRPr>
          </a:p>
        </p:txBody>
      </p:sp>
    </p:spTree>
    <p:extLst>
      <p:ext uri="{BB962C8B-B14F-4D97-AF65-F5344CB8AC3E}">
        <p14:creationId xmlns:p14="http://schemas.microsoft.com/office/powerpoint/2010/main" val="4601234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273628" y="367877"/>
            <a:ext cx="10515600" cy="609398"/>
          </a:xfrm>
        </p:spPr>
        <p:txBody>
          <a:bodyPr vert="horz" lIns="72000" tIns="0" rIns="72000" bIns="0">
            <a:spAutoFit/>
          </a:bodyPr>
          <a:lstStyle/>
          <a:p>
            <a:r>
              <a:rPr lang="ja-JP" altLang="en-US" dirty="0" smtClean="0">
                <a:latin typeface="メイリオ" panose="020B0604030504040204" pitchFamily="50" charset="-128"/>
                <a:ea typeface="メイリオ" panose="020B0604030504040204" pitchFamily="50" charset="-128"/>
              </a:rPr>
              <a:t>１．自社の</a:t>
            </a:r>
            <a:r>
              <a:rPr lang="en-US" altLang="ja-JP" dirty="0" smtClean="0">
                <a:latin typeface="メイリオ" panose="020B0604030504040204" pitchFamily="50" charset="-128"/>
                <a:ea typeface="メイリオ" panose="020B0604030504040204" pitchFamily="50" charset="-128"/>
              </a:rPr>
              <a:t>DX</a:t>
            </a:r>
            <a:r>
              <a:rPr lang="ja-JP" altLang="en-US" dirty="0" smtClean="0">
                <a:latin typeface="メイリオ" panose="020B0604030504040204" pitchFamily="50" charset="-128"/>
                <a:ea typeface="メイリオ" panose="020B0604030504040204" pitchFamily="50" charset="-128"/>
              </a:rPr>
              <a:t>について</a:t>
            </a:r>
            <a:endParaRPr kumimoji="1" lang="ja-JP" altLang="en-US" dirty="0">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618692" y="1032576"/>
            <a:ext cx="5172508" cy="276999"/>
          </a:xfrm>
          <a:prstGeom prst="rect">
            <a:avLst/>
          </a:prstGeom>
          <a:noFill/>
        </p:spPr>
        <p:txBody>
          <a:bodyPr vert="horz" wrap="square" lIns="72000" tIns="0" rIns="72000" bIns="0" rtlCol="0">
            <a:spAutoFit/>
          </a:bodyPr>
          <a:lstStyle/>
          <a:p>
            <a:r>
              <a:rPr lang="ja-JP" altLang="en-US" dirty="0">
                <a:latin typeface="メイリオ" panose="020B0604030504040204" pitchFamily="50" charset="-128"/>
                <a:ea typeface="メイリオ" panose="020B0604030504040204" pitchFamily="50" charset="-128"/>
              </a:rPr>
              <a:t>（４）</a:t>
            </a:r>
            <a:r>
              <a:rPr lang="en-US" altLang="ja-JP" dirty="0">
                <a:latin typeface="メイリオ" panose="020B0604030504040204" pitchFamily="50" charset="-128"/>
                <a:ea typeface="メイリオ" panose="020B0604030504040204" pitchFamily="50" charset="-128"/>
              </a:rPr>
              <a:t>DX</a:t>
            </a:r>
            <a:r>
              <a:rPr lang="ja-JP" altLang="en-US" dirty="0">
                <a:latin typeface="メイリオ" panose="020B0604030504040204" pitchFamily="50" charset="-128"/>
                <a:ea typeface="メイリオ" panose="020B0604030504040204" pitchFamily="50" charset="-128"/>
              </a:rPr>
              <a:t>の推進体制、人材育成・確保</a:t>
            </a:r>
            <a:endParaRPr lang="en-US" altLang="ja-JP" dirty="0">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1000991" y="1401908"/>
            <a:ext cx="7904018" cy="646331"/>
          </a:xfrm>
          <a:prstGeom prst="rect">
            <a:avLst/>
          </a:prstGeom>
          <a:noFill/>
        </p:spPr>
        <p:txBody>
          <a:bodyPr vert="horz" wrap="square" lIns="72000" tIns="0" rIns="72000" bIns="0" rtlCol="0">
            <a:spAutoFit/>
          </a:bodyPr>
          <a:lstStyle/>
          <a:p>
            <a:r>
              <a:rPr lang="en-US" altLang="ja-JP" sz="1400" dirty="0">
                <a:latin typeface="+mn-ea"/>
              </a:rPr>
              <a:t>※DX</a:t>
            </a:r>
            <a:r>
              <a:rPr lang="ja-JP" altLang="en-US" sz="1400" dirty="0">
                <a:latin typeface="+mn-ea"/>
              </a:rPr>
              <a:t>を進めるために、社内において整備した体制について記載してください。</a:t>
            </a:r>
            <a:r>
              <a:rPr lang="en-US" altLang="ja-JP" sz="1400" dirty="0">
                <a:latin typeface="+mn-ea"/>
              </a:rPr>
              <a:t/>
            </a:r>
            <a:br>
              <a:rPr lang="en-US" altLang="ja-JP" sz="1400" dirty="0">
                <a:latin typeface="+mn-ea"/>
              </a:rPr>
            </a:br>
            <a:r>
              <a:rPr lang="ja-JP" altLang="en-US" sz="1400" dirty="0">
                <a:latin typeface="+mn-ea"/>
              </a:rPr>
              <a:t>（外部機関等との連携があればそちらも記載ください）</a:t>
            </a:r>
            <a:endParaRPr lang="en-US" altLang="ja-JP" sz="1400" dirty="0">
              <a:latin typeface="+mn-ea"/>
            </a:endParaRPr>
          </a:p>
          <a:p>
            <a:r>
              <a:rPr lang="en-US" altLang="ja-JP" sz="1400" dirty="0">
                <a:latin typeface="+mn-ea"/>
              </a:rPr>
              <a:t>※DX</a:t>
            </a:r>
            <a:r>
              <a:rPr lang="ja-JP" altLang="en-US" sz="1400" dirty="0">
                <a:latin typeface="+mn-ea"/>
              </a:rPr>
              <a:t>を推進、継続していくために欠かせない人材の育成、確保についても記載してください</a:t>
            </a:r>
            <a:r>
              <a:rPr lang="ja-JP" altLang="en-US" sz="1400" dirty="0"/>
              <a:t>。</a:t>
            </a:r>
            <a:endParaRPr lang="en-US" altLang="ja-JP" sz="1400" dirty="0"/>
          </a:p>
        </p:txBody>
      </p:sp>
    </p:spTree>
    <p:extLst>
      <p:ext uri="{BB962C8B-B14F-4D97-AF65-F5344CB8AC3E}">
        <p14:creationId xmlns:p14="http://schemas.microsoft.com/office/powerpoint/2010/main" val="24785038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263236" y="367877"/>
            <a:ext cx="6525491" cy="609398"/>
          </a:xfrm>
        </p:spPr>
        <p:txBody>
          <a:bodyPr vert="horz" lIns="72000" tIns="0" rIns="72000" bIns="0" anchor="ctr" anchorCtr="0">
            <a:spAutoFit/>
          </a:bodyPr>
          <a:lstStyle/>
          <a:p>
            <a:r>
              <a:rPr lang="ja-JP" altLang="en-US" dirty="0" smtClean="0">
                <a:latin typeface="メイリオ" panose="020B0604030504040204" pitchFamily="50" charset="-128"/>
                <a:ea typeface="メイリオ" panose="020B0604030504040204" pitchFamily="50" charset="-128"/>
              </a:rPr>
              <a:t>１．自社の</a:t>
            </a:r>
            <a:r>
              <a:rPr lang="en-US" altLang="ja-JP" dirty="0" smtClean="0">
                <a:latin typeface="メイリオ" panose="020B0604030504040204" pitchFamily="50" charset="-128"/>
                <a:ea typeface="メイリオ" panose="020B0604030504040204" pitchFamily="50" charset="-128"/>
              </a:rPr>
              <a:t>DX</a:t>
            </a:r>
            <a:r>
              <a:rPr lang="ja-JP" altLang="en-US" dirty="0" smtClean="0">
                <a:latin typeface="メイリオ" panose="020B0604030504040204" pitchFamily="50" charset="-128"/>
                <a:ea typeface="メイリオ" panose="020B0604030504040204" pitchFamily="50" charset="-128"/>
              </a:rPr>
              <a:t>について</a:t>
            </a:r>
            <a:endParaRPr kumimoji="1" lang="ja-JP" altLang="en-US" dirty="0">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602673" y="1058374"/>
            <a:ext cx="4350327" cy="276999"/>
          </a:xfrm>
          <a:prstGeom prst="rect">
            <a:avLst/>
          </a:prstGeom>
          <a:noFill/>
        </p:spPr>
        <p:txBody>
          <a:bodyPr vert="horz" wrap="square" lIns="72000" tIns="0" rIns="72000" bIns="0" rtlCol="0" anchor="ctr" anchorCtr="0">
            <a:spAutoFit/>
          </a:bodyPr>
          <a:lstStyle/>
          <a:p>
            <a:r>
              <a:rPr lang="ja-JP" altLang="en-US" dirty="0">
                <a:latin typeface="メイリオ" panose="020B0604030504040204" pitchFamily="50" charset="-128"/>
                <a:ea typeface="メイリオ" panose="020B0604030504040204" pitchFamily="50" charset="-128"/>
              </a:rPr>
              <a:t>（５）</a:t>
            </a:r>
            <a:r>
              <a:rPr lang="en-US" altLang="ja-JP" dirty="0">
                <a:latin typeface="メイリオ" panose="020B0604030504040204" pitchFamily="50" charset="-128"/>
                <a:ea typeface="メイリオ" panose="020B0604030504040204" pitchFamily="50" charset="-128"/>
              </a:rPr>
              <a:t>DX</a:t>
            </a:r>
            <a:r>
              <a:rPr lang="ja-JP" altLang="en-US" dirty="0">
                <a:latin typeface="メイリオ" panose="020B0604030504040204" pitchFamily="50" charset="-128"/>
                <a:ea typeface="メイリオ" panose="020B0604030504040204" pitchFamily="50" charset="-128"/>
              </a:rPr>
              <a:t>の進捗状況について</a:t>
            </a:r>
            <a:endParaRPr lang="en-US" altLang="ja-JP" dirty="0">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962891" y="1427705"/>
            <a:ext cx="8659091" cy="430887"/>
          </a:xfrm>
          <a:prstGeom prst="rect">
            <a:avLst/>
          </a:prstGeom>
          <a:noFill/>
        </p:spPr>
        <p:txBody>
          <a:bodyPr vert="horz" wrap="square" lIns="72000" tIns="0" rIns="72000" bIns="0" rtlCol="0" anchor="ctr" anchorCtr="0">
            <a:spAutoFit/>
          </a:bodyPr>
          <a:lstStyle/>
          <a:p>
            <a:r>
              <a:rPr lang="en-US" altLang="ja-JP" sz="1400" dirty="0">
                <a:latin typeface="+mn-ea"/>
              </a:rPr>
              <a:t>※</a:t>
            </a:r>
            <a:r>
              <a:rPr lang="ja-JP" altLang="en-US" sz="1400" dirty="0">
                <a:latin typeface="+mn-ea"/>
              </a:rPr>
              <a:t>現在、デジタル化やデータの活用がどこまで進んでいるか記載してください。</a:t>
            </a:r>
            <a:endParaRPr lang="en-US" altLang="ja-JP" sz="1400" dirty="0">
              <a:latin typeface="+mn-ea"/>
            </a:endParaRPr>
          </a:p>
          <a:p>
            <a:r>
              <a:rPr lang="en-US" altLang="ja-JP" sz="1400" dirty="0">
                <a:latin typeface="+mn-ea"/>
              </a:rPr>
              <a:t>※</a:t>
            </a:r>
            <a:r>
              <a:rPr lang="ja-JP" altLang="en-US" sz="1400" dirty="0">
                <a:latin typeface="+mn-ea"/>
              </a:rPr>
              <a:t>デジタル化やデータ活用の中で、生じた課題や、その課題の解決にどう取り組んだかも記載ください</a:t>
            </a:r>
            <a:r>
              <a:rPr lang="ja-JP" altLang="en-US" sz="1400" dirty="0"/>
              <a:t>。</a:t>
            </a:r>
            <a:endParaRPr lang="en-US" altLang="ja-JP" sz="1400" dirty="0"/>
          </a:p>
        </p:txBody>
      </p:sp>
    </p:spTree>
    <p:extLst>
      <p:ext uri="{BB962C8B-B14F-4D97-AF65-F5344CB8AC3E}">
        <p14:creationId xmlns:p14="http://schemas.microsoft.com/office/powerpoint/2010/main" val="25553565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75706" y="379174"/>
            <a:ext cx="8825345" cy="609398"/>
          </a:xfrm>
        </p:spPr>
        <p:txBody>
          <a:bodyPr vert="horz" lIns="72000" tIns="0" rIns="72000" bIns="0">
            <a:spAutoFit/>
          </a:bodyPr>
          <a:lstStyle/>
          <a:p>
            <a:r>
              <a:rPr lang="ja-JP" altLang="en-US" dirty="0">
                <a:latin typeface="メイリオ" panose="020B0604030504040204" pitchFamily="50" charset="-128"/>
                <a:ea typeface="メイリオ" panose="020B0604030504040204" pitchFamily="50" charset="-128"/>
              </a:rPr>
              <a:t>２</a:t>
            </a:r>
            <a:r>
              <a:rPr lang="ja-JP" altLang="en-US" dirty="0" smtClean="0">
                <a:latin typeface="メイリオ" panose="020B0604030504040204" pitchFamily="50" charset="-128"/>
                <a:ea typeface="メイリオ" panose="020B0604030504040204" pitchFamily="50" charset="-128"/>
              </a:rPr>
              <a:t>．補助事業の取組みについて</a:t>
            </a:r>
            <a:endParaRPr kumimoji="1" lang="ja-JP" altLang="en-US" dirty="0">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511233" y="1898071"/>
            <a:ext cx="4725785" cy="276999"/>
          </a:xfrm>
          <a:prstGeom prst="rect">
            <a:avLst/>
          </a:prstGeom>
          <a:noFill/>
        </p:spPr>
        <p:txBody>
          <a:bodyPr vert="horz" wrap="square" lIns="72000" tIns="0" rIns="72000" bIns="0" rtlCol="0">
            <a:spAutoFit/>
          </a:bodyPr>
          <a:lstStyle/>
          <a:p>
            <a:r>
              <a:rPr lang="ja-JP" altLang="en-US" dirty="0">
                <a:latin typeface="メイリオ" panose="020B0604030504040204" pitchFamily="50" charset="-128"/>
                <a:ea typeface="メイリオ" panose="020B0604030504040204" pitchFamily="50" charset="-128"/>
              </a:rPr>
              <a:t>（１）補助事業の実施内容について</a:t>
            </a:r>
            <a:endParaRPr lang="en-US" altLang="ja-JP" dirty="0">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906780" y="2248394"/>
            <a:ext cx="6984274" cy="215444"/>
          </a:xfrm>
          <a:prstGeom prst="rect">
            <a:avLst/>
          </a:prstGeom>
          <a:noFill/>
        </p:spPr>
        <p:txBody>
          <a:bodyPr vert="horz" wrap="square" lIns="72000" tIns="0" rIns="72000" bIns="0" rtlCol="0">
            <a:spAutoFit/>
          </a:bodyPr>
          <a:lstStyle/>
          <a:p>
            <a:r>
              <a:rPr lang="en-US" altLang="ja-JP" sz="1400" dirty="0">
                <a:latin typeface="+mn-ea"/>
              </a:rPr>
              <a:t>※</a:t>
            </a:r>
            <a:r>
              <a:rPr lang="ja-JP" altLang="en-US" sz="1400" dirty="0">
                <a:latin typeface="+mn-ea"/>
              </a:rPr>
              <a:t>今回、本事業で補助対象として取り組む事業内容について記載してください。</a:t>
            </a:r>
            <a:endParaRPr lang="en-US" altLang="ja-JP" sz="1400" dirty="0">
              <a:latin typeface="+mn-ea"/>
            </a:endParaRPr>
          </a:p>
        </p:txBody>
      </p:sp>
      <p:sp>
        <p:nvSpPr>
          <p:cNvPr id="6" name="サブタイトル 2"/>
          <p:cNvSpPr txBox="1">
            <a:spLocks/>
          </p:cNvSpPr>
          <p:nvPr/>
        </p:nvSpPr>
        <p:spPr>
          <a:xfrm>
            <a:off x="906780" y="1090219"/>
            <a:ext cx="8092440" cy="651307"/>
          </a:xfrm>
          <a:prstGeom prst="rect">
            <a:avLst/>
          </a:prstGeom>
        </p:spPr>
        <p:style>
          <a:lnRef idx="2">
            <a:schemeClr val="dk1"/>
          </a:lnRef>
          <a:fillRef idx="1">
            <a:schemeClr val="lt1"/>
          </a:fillRef>
          <a:effectRef idx="0">
            <a:schemeClr val="dk1"/>
          </a:effectRef>
          <a:fontRef idx="minor">
            <a:schemeClr val="dk1"/>
          </a:fontRef>
        </p:style>
        <p:txBody>
          <a:bodyPr lIns="36000" tIns="36000" rIns="36000" bIns="36000" anchor="ctr" anchorCtr="1"/>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0" indent="0">
              <a:buNone/>
            </a:pPr>
            <a:r>
              <a:rPr lang="ja-JP" altLang="en-US" dirty="0">
                <a:latin typeface="メイリオ" panose="020B0604030504040204" pitchFamily="50" charset="-128"/>
                <a:ea typeface="メイリオ" panose="020B0604030504040204" pitchFamily="50" charset="-128"/>
              </a:rPr>
              <a:t>事業名：○○○</a:t>
            </a:r>
          </a:p>
        </p:txBody>
      </p:sp>
    </p:spTree>
    <p:extLst>
      <p:ext uri="{BB962C8B-B14F-4D97-AF65-F5344CB8AC3E}">
        <p14:creationId xmlns:p14="http://schemas.microsoft.com/office/powerpoint/2010/main" val="9064881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5275" y="420426"/>
            <a:ext cx="10515600" cy="609398"/>
          </a:xfrm>
        </p:spPr>
        <p:txBody>
          <a:bodyPr vert="horz" lIns="72000" tIns="0" rIns="72000" bIns="0" anchor="ctr" anchorCtr="0">
            <a:spAutoFit/>
          </a:bodyPr>
          <a:lstStyle/>
          <a:p>
            <a:r>
              <a:rPr lang="ja-JP" altLang="en-US" dirty="0">
                <a:latin typeface="メイリオ" panose="020B0604030504040204" pitchFamily="50" charset="-128"/>
                <a:ea typeface="メイリオ" panose="020B0604030504040204" pitchFamily="50" charset="-128"/>
              </a:rPr>
              <a:t>２</a:t>
            </a:r>
            <a:r>
              <a:rPr lang="ja-JP" altLang="en-US" dirty="0" smtClean="0">
                <a:latin typeface="メイリオ" panose="020B0604030504040204" pitchFamily="50" charset="-128"/>
                <a:ea typeface="メイリオ" panose="020B0604030504040204" pitchFamily="50" charset="-128"/>
              </a:rPr>
              <a:t>．補助事業の取組みについて</a:t>
            </a:r>
            <a:endParaRPr kumimoji="1" lang="ja-JP" altLang="en-US" dirty="0">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637396" y="1085125"/>
            <a:ext cx="10515600" cy="276999"/>
          </a:xfrm>
          <a:prstGeom prst="rect">
            <a:avLst/>
          </a:prstGeom>
          <a:noFill/>
        </p:spPr>
        <p:txBody>
          <a:bodyPr vert="horz" wrap="square" lIns="72000" tIns="0" rIns="72000" bIns="0" rtlCol="0" anchor="ctr" anchorCtr="0">
            <a:spAutoFit/>
          </a:bodyPr>
          <a:lstStyle/>
          <a:p>
            <a:r>
              <a:rPr lang="ja-JP" altLang="en-US" dirty="0">
                <a:latin typeface="メイリオ" panose="020B0604030504040204" pitchFamily="50" charset="-128"/>
                <a:ea typeface="メイリオ" panose="020B0604030504040204" pitchFamily="50" charset="-128"/>
              </a:rPr>
              <a:t>（２）事業の実施スケジュールについて</a:t>
            </a:r>
            <a:endParaRPr lang="en-US" altLang="ja-JP" dirty="0">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1119187" y="1497348"/>
            <a:ext cx="5738813" cy="215444"/>
          </a:xfrm>
          <a:prstGeom prst="rect">
            <a:avLst/>
          </a:prstGeom>
          <a:noFill/>
        </p:spPr>
        <p:txBody>
          <a:bodyPr vert="horz" wrap="square" lIns="72000" tIns="0" rIns="72000" bIns="0" rtlCol="0" anchor="ctr" anchorCtr="0">
            <a:spAutoFit/>
          </a:bodyPr>
          <a:lstStyle/>
          <a:p>
            <a:r>
              <a:rPr lang="en-US" altLang="ja-JP" sz="1400" dirty="0">
                <a:latin typeface="+mn-ea"/>
              </a:rPr>
              <a:t>※</a:t>
            </a:r>
            <a:r>
              <a:rPr lang="ja-JP" altLang="en-US" sz="1400" dirty="0">
                <a:latin typeface="+mn-ea"/>
              </a:rPr>
              <a:t>補助事業の実施スケジュールについて詳細に記載してください。</a:t>
            </a:r>
            <a:endParaRPr lang="en-US" altLang="ja-JP" sz="1400" dirty="0">
              <a:latin typeface="+mn-ea"/>
            </a:endParaRPr>
          </a:p>
        </p:txBody>
      </p:sp>
    </p:spTree>
    <p:extLst>
      <p:ext uri="{BB962C8B-B14F-4D97-AF65-F5344CB8AC3E}">
        <p14:creationId xmlns:p14="http://schemas.microsoft.com/office/powerpoint/2010/main" val="23228262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2412" y="377012"/>
            <a:ext cx="10515600" cy="609398"/>
          </a:xfrm>
        </p:spPr>
        <p:txBody>
          <a:bodyPr vert="horz" lIns="72000" tIns="0" rIns="72000" bIns="0" anchor="ctr" anchorCtr="0">
            <a:spAutoFit/>
          </a:bodyPr>
          <a:lstStyle/>
          <a:p>
            <a:r>
              <a:rPr lang="ja-JP" altLang="en-US" dirty="0">
                <a:latin typeface="メイリオ" panose="020B0604030504040204" pitchFamily="50" charset="-128"/>
                <a:ea typeface="メイリオ" panose="020B0604030504040204" pitchFamily="50" charset="-128"/>
              </a:rPr>
              <a:t>２</a:t>
            </a:r>
            <a:r>
              <a:rPr lang="ja-JP" altLang="en-US" dirty="0" smtClean="0">
                <a:latin typeface="メイリオ" panose="020B0604030504040204" pitchFamily="50" charset="-128"/>
                <a:ea typeface="メイリオ" panose="020B0604030504040204" pitchFamily="50" charset="-128"/>
              </a:rPr>
              <a:t>．補助事業の取組みについて</a:t>
            </a:r>
            <a:endParaRPr kumimoji="1" lang="ja-JP" altLang="en-US" dirty="0">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533400" y="1078743"/>
            <a:ext cx="10515600" cy="276999"/>
          </a:xfrm>
          <a:prstGeom prst="rect">
            <a:avLst/>
          </a:prstGeom>
          <a:noFill/>
        </p:spPr>
        <p:txBody>
          <a:bodyPr vert="horz" wrap="square" lIns="72000" tIns="0" rIns="72000" bIns="0" rtlCol="0" anchor="ctr" anchorCtr="0">
            <a:spAutoFit/>
          </a:bodyPr>
          <a:lstStyle/>
          <a:p>
            <a:r>
              <a:rPr lang="ja-JP" altLang="en-US" dirty="0">
                <a:latin typeface="メイリオ" panose="020B0604030504040204" pitchFamily="50" charset="-128"/>
                <a:ea typeface="メイリオ" panose="020B0604030504040204" pitchFamily="50" charset="-128"/>
              </a:rPr>
              <a:t>（３）事業の実施効果について</a:t>
            </a:r>
            <a:endParaRPr lang="en-US" altLang="ja-JP" dirty="0">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876300" y="1453112"/>
            <a:ext cx="10515600" cy="215444"/>
          </a:xfrm>
          <a:prstGeom prst="rect">
            <a:avLst/>
          </a:prstGeom>
          <a:noFill/>
        </p:spPr>
        <p:txBody>
          <a:bodyPr vert="horz" wrap="square" lIns="72000" tIns="0" rIns="72000" bIns="0" rtlCol="0" anchor="ctr" anchorCtr="0">
            <a:spAutoFit/>
          </a:bodyPr>
          <a:lstStyle/>
          <a:p>
            <a:r>
              <a:rPr lang="en-US" altLang="ja-JP" sz="1400" dirty="0"/>
              <a:t>※</a:t>
            </a:r>
            <a:r>
              <a:rPr lang="ja-JP" altLang="en-US" sz="1400" dirty="0"/>
              <a:t>補助事業の実施により期待される効果（収益性や生産性の向上など）について記載してください。</a:t>
            </a:r>
            <a:endParaRPr lang="en-US" altLang="ja-JP" sz="1400" dirty="0"/>
          </a:p>
        </p:txBody>
      </p:sp>
    </p:spTree>
    <p:extLst>
      <p:ext uri="{BB962C8B-B14F-4D97-AF65-F5344CB8AC3E}">
        <p14:creationId xmlns:p14="http://schemas.microsoft.com/office/powerpoint/2010/main" val="12436781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820</TotalTime>
  <Words>578</Words>
  <Application>Microsoft Office PowerPoint</Application>
  <PresentationFormat>A4 210 x 297 mm</PresentationFormat>
  <Paragraphs>41</Paragraphs>
  <Slides>11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11</vt:i4>
      </vt:variant>
    </vt:vector>
  </HeadingPairs>
  <TitlesOfParts>
    <vt:vector size="19" baseType="lpstr">
      <vt:lpstr>メイリオ</vt:lpstr>
      <vt:lpstr>游ゴシック</vt:lpstr>
      <vt:lpstr>游ゴシック Light</vt:lpstr>
      <vt:lpstr>游ゴシック Medium</vt:lpstr>
      <vt:lpstr>Arial</vt:lpstr>
      <vt:lpstr>Calibri</vt:lpstr>
      <vt:lpstr>Calibri Light</vt:lpstr>
      <vt:lpstr>Office テーマ</vt:lpstr>
      <vt:lpstr>令和5年度 愛媛県産業DXモデル創出事業費補助金 応募申請書</vt:lpstr>
      <vt:lpstr>１．自社のDXについて</vt:lpstr>
      <vt:lpstr>１．自社のDXについて</vt:lpstr>
      <vt:lpstr>１．自社のDXについて</vt:lpstr>
      <vt:lpstr>１．自社のDXについて</vt:lpstr>
      <vt:lpstr>１．自社のDXについて</vt:lpstr>
      <vt:lpstr>２．補助事業の取組みについて</vt:lpstr>
      <vt:lpstr>２．補助事業の取組みについて</vt:lpstr>
      <vt:lpstr>２．補助事業の取組みについて</vt:lpstr>
      <vt:lpstr>３．DXのフラグシップモデル妥当性</vt:lpstr>
      <vt:lpstr>４．その他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福岡市 中小企業等DX促進モデル 事業補助金</dc:title>
  <dc:creator>渡部真太郎</dc:creator>
  <cp:lastModifiedBy>User</cp:lastModifiedBy>
  <cp:revision>25</cp:revision>
  <cp:lastPrinted>2023-02-24T08:35:14Z</cp:lastPrinted>
  <dcterms:modified xsi:type="dcterms:W3CDTF">2023-03-14T08:49:48Z</dcterms:modified>
</cp:coreProperties>
</file>