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0000FF"/>
    <a:srgbClr val="FF9900"/>
    <a:srgbClr val="D9D9FF"/>
    <a:srgbClr val="FF6600"/>
    <a:srgbClr val="FF9933"/>
    <a:srgbClr val="FFD44B"/>
    <a:srgbClr val="E1FFE1"/>
    <a:srgbClr val="C5FFFF"/>
    <a:srgbClr val="A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868" autoAdjust="0"/>
    <p:restoredTop sz="97302" autoAdjust="0"/>
  </p:normalViewPr>
  <p:slideViewPr>
    <p:cSldViewPr>
      <p:cViewPr>
        <p:scale>
          <a:sx n="100" d="100"/>
          <a:sy n="100" d="100"/>
        </p:scale>
        <p:origin x="-1044" y="163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180070" y="3045615"/>
            <a:ext cx="6840760" cy="4172150"/>
          </a:xfrm>
          <a:prstGeom prst="rect">
            <a:avLst/>
          </a:prstGeom>
          <a:solidFill>
            <a:schemeClr val="accent2">
              <a:lumMod val="20000"/>
              <a:lumOff val="80000"/>
            </a:schemeClr>
          </a:solidFill>
        </p:spPr>
        <p:txBody>
          <a:bodyPr wrap="square" lIns="72000" tIns="108000" rIns="72000" bIns="36000">
            <a:spAutoFit/>
          </a:bodyPr>
          <a:lstStyle/>
          <a:p>
            <a:pPr marL="266700" lvl="0" indent="-8890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１人当たり月額２万７千円相当の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が受け取れます。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新設の加算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の要件を満たす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は、平成</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１日から実施する処遇改善の取組</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の記載</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が必要</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endPar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角丸四角形 75"/>
          <p:cNvSpPr/>
          <p:nvPr/>
        </p:nvSpPr>
        <p:spPr>
          <a:xfrm>
            <a:off x="838250" y="3978387"/>
            <a:ext cx="5722409" cy="2016224"/>
          </a:xfrm>
          <a:prstGeom prst="roundRect">
            <a:avLst>
              <a:gd name="adj" fmla="val 5701"/>
            </a:avLst>
          </a:prstGeom>
          <a:solidFill>
            <a:schemeClr val="accent2">
              <a:lumMod val="20000"/>
              <a:lumOff val="80000"/>
            </a:schemeClr>
          </a:solidFill>
          <a:ln w="38100">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3754574" y="5166519"/>
            <a:ext cx="1260000" cy="612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509564"/>
            <a:ext cx="7200850" cy="91254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「福祉・介護</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月１日から</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加算の拡充がスタート</a:t>
            </a:r>
          </a:p>
        </p:txBody>
      </p:sp>
      <p:sp>
        <p:nvSpPr>
          <p:cNvPr id="6" name="正方形/長方形 5"/>
          <p:cNvSpPr/>
          <p:nvPr/>
        </p:nvSpPr>
        <p:spPr>
          <a:xfrm>
            <a:off x="244545" y="1638127"/>
            <a:ext cx="6939019" cy="742903"/>
          </a:xfrm>
          <a:prstGeom prst="rect">
            <a:avLst/>
          </a:prstGeom>
        </p:spPr>
        <p:txBody>
          <a:bodyPr wrap="square" lIns="95637" tIns="47819" rIns="95637" bIns="47819">
            <a:spAutoFit/>
          </a:bodyPr>
          <a:lstStyle/>
          <a:p>
            <a:pPr lvl="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厚生労働省では、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障害</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サービス</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等報酬を改定し、</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４月１日から</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障害福祉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働く福祉・介護職員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の方の処遇改善を図るため</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の「福祉・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拡充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273681" y="188518"/>
            <a:ext cx="4681550"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障害</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サービス等事業者と福祉・介護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7362763"/>
            <a:ext cx="6876764" cy="391628"/>
          </a:xfrm>
          <a:prstGeom prst="rect">
            <a:avLst/>
          </a:prstGeom>
          <a:ln w="3810">
            <a:solidFill>
              <a:srgbClr val="0000FF"/>
            </a:solidFill>
          </a:ln>
        </p:spPr>
        <p:txBody>
          <a:bodyPr wrap="square" lIns="72000" tIns="108000" rIns="36000" bIns="36000">
            <a:spAutoFit/>
          </a:bodyPr>
          <a:lstStyle/>
          <a:p>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sz="14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旧定量的要件</a:t>
            </a:r>
            <a:r>
              <a:rPr lang="ja-JP" altLang="en-US" sz="14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」って何？</a:t>
            </a:r>
            <a:endPar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7780697"/>
            <a:ext cx="6912768" cy="2015046"/>
          </a:xfrm>
          <a:prstGeom prst="rect">
            <a:avLst/>
          </a:prstGeom>
        </p:spPr>
        <p:txBody>
          <a:bodyPr wrap="square" lIns="95637" tIns="47819" rIns="95637" bIns="47819">
            <a:spAutoFit/>
          </a:bodyPr>
          <a:lstStyle/>
          <a:p>
            <a:pPr lvl="0"/>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加算申請のために必要</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キャリアパス要件：①と②の２種類の要件があります。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①職位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②資質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▶職場環境等要件：これまでの処遇改善の取組について福祉・介護職員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へ</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の周知が必要です。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6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628650">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例）資質の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向上</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受講と</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人事考課との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連動など</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indent="628650">
              <a:lnSpc>
                <a:spcPts val="12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職場環境</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・処遇の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子</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育てとの両立を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目指す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の育児休業制度などの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充実</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indent="628650">
              <a:lnSpc>
                <a:spcPts val="12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事業所内保育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施設の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整備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315033"/>
            <a:ext cx="6840760" cy="391628"/>
          </a:xfrm>
          <a:prstGeom prst="rect">
            <a:avLst/>
          </a:prstGeom>
          <a:ln w="3810">
            <a:solidFill>
              <a:srgbClr val="0000FF"/>
            </a:solidFill>
          </a:ln>
        </p:spPr>
        <p:txBody>
          <a:bodyPr wrap="square" lIns="72000" tIns="108000" rIns="36000" bIns="36000">
            <a:spAutoFit/>
          </a:bodyPr>
          <a:lstStyle/>
          <a:p>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月１日から、どのようなところが変わるの？</a:t>
            </a:r>
            <a:endPar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735494"/>
            <a:ext cx="6810047" cy="342793"/>
          </a:xfrm>
          <a:prstGeom prst="rect">
            <a:avLst/>
          </a:prstGeom>
        </p:spPr>
        <p:txBody>
          <a:bodyPr wrap="square" lIns="95637" tIns="47819" rIns="95637" bIns="47819">
            <a:spAutoFit/>
          </a:bodyPr>
          <a:lstStyle/>
          <a:p>
            <a:pPr lvl="0"/>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月１日から</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は、より</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高い新たな区分が１つ加わり、全４区分になります。</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15804" y="67527"/>
            <a:ext cx="1039978" cy="276999"/>
          </a:xfrm>
          <a:prstGeom prst="rect">
            <a:avLst/>
          </a:prstGeom>
          <a:ln w="635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dirty="0" smtClean="0"/>
              <a:t>溶け込み版</a:t>
            </a:r>
            <a:endParaRPr kumimoji="1" lang="ja-JP" altLang="en-US" dirty="0"/>
          </a:p>
        </p:txBody>
      </p:sp>
      <p:sp>
        <p:nvSpPr>
          <p:cNvPr id="73" name="正方形/長方形 72"/>
          <p:cNvSpPr/>
          <p:nvPr/>
        </p:nvSpPr>
        <p:spPr>
          <a:xfrm>
            <a:off x="1090418" y="6210714"/>
            <a:ext cx="1260000"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（旧定量的要件）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の両方を満たす</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正方形/長方形 74"/>
          <p:cNvSpPr/>
          <p:nvPr/>
        </p:nvSpPr>
        <p:spPr>
          <a:xfrm>
            <a:off x="2422566" y="6210714"/>
            <a:ext cx="1260000"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①または②</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を満たす</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3754714" y="6210714"/>
            <a:ext cx="1260000"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①または</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いずれかを満たす</a:t>
            </a:r>
          </a:p>
        </p:txBody>
      </p:sp>
      <p:sp>
        <p:nvSpPr>
          <p:cNvPr id="79" name="正方形/長方形 78"/>
          <p:cNvSpPr/>
          <p:nvPr/>
        </p:nvSpPr>
        <p:spPr>
          <a:xfrm>
            <a:off x="5086722" y="6210713"/>
            <a:ext cx="1260000"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環境等要件</a:t>
            </a:r>
          </a:p>
          <a:p>
            <a:pPr algn="ctr">
              <a:lnSpc>
                <a:spcPts val="6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のすべてを満たさない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3" name="直線矢印コネクタ 52"/>
          <p:cNvCxnSpPr/>
          <p:nvPr/>
        </p:nvCxnSpPr>
        <p:spPr>
          <a:xfrm>
            <a:off x="3322526" y="5058507"/>
            <a:ext cx="0" cy="130655"/>
          </a:xfrm>
          <a:prstGeom prst="straightConnector1">
            <a:avLst/>
          </a:prstGeom>
          <a:ln w="3175">
            <a:solidFill>
              <a:schemeClr val="tx1">
                <a:lumMod val="50000"/>
                <a:lumOff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64" name="テキスト ボックス 11"/>
          <p:cNvSpPr txBox="1">
            <a:spLocks noChangeArrowheads="1"/>
          </p:cNvSpPr>
          <p:nvPr/>
        </p:nvSpPr>
        <p:spPr bwMode="auto">
          <a:xfrm>
            <a:off x="3070717" y="9938774"/>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0350" y="9919047"/>
            <a:ext cx="346957" cy="352043"/>
          </a:xfrm>
          <a:prstGeom prst="rect">
            <a:avLst/>
          </a:prstGeom>
        </p:spPr>
      </p:pic>
      <p:sp>
        <p:nvSpPr>
          <p:cNvPr id="60" name="正方形/長方形 59"/>
          <p:cNvSpPr/>
          <p:nvPr/>
        </p:nvSpPr>
        <p:spPr>
          <a:xfrm>
            <a:off x="3754574" y="5559654"/>
            <a:ext cx="1332148" cy="233397"/>
          </a:xfrm>
          <a:prstGeom prst="rect">
            <a:avLst/>
          </a:prstGeom>
        </p:spPr>
        <p:txBody>
          <a:bodyPr wrap="square" anchor="b">
            <a:spAutoFit/>
          </a:bodyPr>
          <a:lstStyle/>
          <a:p>
            <a:pPr algn="ctr">
              <a:lnSpc>
                <a:spcPts val="1100"/>
              </a:lnSpc>
            </a:pP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2411364" y="5100369"/>
            <a:ext cx="1260000" cy="702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2399263" y="5581194"/>
            <a:ext cx="1285929" cy="233397"/>
          </a:xfrm>
          <a:prstGeom prst="rect">
            <a:avLst/>
          </a:prstGeom>
        </p:spPr>
        <p:txBody>
          <a:bodyPr wrap="none" anchor="b">
            <a:spAutoFit/>
          </a:bodyPr>
          <a:lstStyle/>
          <a:p>
            <a:pPr algn="ctr">
              <a:lnSpc>
                <a:spcPts val="1100"/>
              </a:lnSpc>
            </a:pP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108276" y="5240769"/>
            <a:ext cx="12600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090503" y="5581194"/>
            <a:ext cx="1295547" cy="233397"/>
          </a:xfrm>
          <a:prstGeom prst="rect">
            <a:avLst/>
          </a:prstGeom>
        </p:spPr>
        <p:txBody>
          <a:bodyPr wrap="none" anchor="b">
            <a:spAutoFit/>
          </a:bodyPr>
          <a:lstStyle/>
          <a:p>
            <a:pPr algn="ctr">
              <a:lnSpc>
                <a:spcPts val="1100"/>
              </a:lnSpc>
            </a:pP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238866" y="409743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＜全４区分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414314" y="4194411"/>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527504" y="4235931"/>
            <a:ext cx="1857070" cy="698960"/>
          </a:xfrm>
          <a:prstGeom prst="wedgeRectCallout">
            <a:avLst>
              <a:gd name="adj1" fmla="val -62841"/>
              <a:gd name="adj2" fmla="val -1775"/>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福祉・</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endPar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5" name="直線矢印コネクタ 84"/>
          <p:cNvCxnSpPr/>
          <p:nvPr/>
        </p:nvCxnSpPr>
        <p:spPr>
          <a:xfrm flipV="1">
            <a:off x="1666342" y="5787903"/>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701852" y="5802371"/>
            <a:ext cx="0" cy="398948"/>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3018046" y="5814591"/>
            <a:ext cx="0" cy="386728"/>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4319202" y="5780769"/>
            <a:ext cx="0" cy="437252"/>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78" name="角丸四角形 77"/>
          <p:cNvSpPr/>
          <p:nvPr/>
        </p:nvSpPr>
        <p:spPr>
          <a:xfrm>
            <a:off x="1057016" y="5083036"/>
            <a:ext cx="1260000" cy="702000"/>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80" name="正方形/長方形 79"/>
          <p:cNvSpPr/>
          <p:nvPr/>
        </p:nvSpPr>
        <p:spPr>
          <a:xfrm>
            <a:off x="983330" y="5422797"/>
            <a:ext cx="1391728" cy="374461"/>
          </a:xfrm>
          <a:prstGeom prst="rect">
            <a:avLst/>
          </a:prstGeom>
        </p:spPr>
        <p:txBody>
          <a:bodyPr wrap="none" anchor="b">
            <a:spAutoFit/>
          </a:bodyPr>
          <a:lstStyle/>
          <a:p>
            <a:pPr algn="ctr">
              <a:lnSpc>
                <a:spcPts val="1100"/>
              </a:lnSpc>
            </a:pP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27,000</a:t>
            </a:r>
            <a:r>
              <a:rPr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1056876" y="4521026"/>
            <a:ext cx="1260000" cy="561600"/>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82" name="テキスト ボックス 81"/>
          <p:cNvSpPr txBox="1"/>
          <p:nvPr/>
        </p:nvSpPr>
        <p:spPr>
          <a:xfrm>
            <a:off x="1289110" y="4947626"/>
            <a:ext cx="809280" cy="278332"/>
          </a:xfrm>
          <a:prstGeom prst="rect">
            <a:avLst/>
          </a:prstGeom>
          <a:solidFill>
            <a:srgbClr val="FFC000"/>
          </a:solidFill>
          <a:ln>
            <a:solidFill>
              <a:schemeClr val="tx1"/>
            </a:solidFill>
          </a:ln>
        </p:spPr>
        <p:txBody>
          <a:bodyPr wrap="square" lIns="72000" tIns="72000" rIns="72000" bIns="36000" rtlCol="0" anchor="ctr">
            <a:spAutoFit/>
          </a:bodyPr>
          <a:lstStyle/>
          <a:p>
            <a:pPr algn="ctr"/>
            <a:r>
              <a:rPr lang="zh-TW"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460776" y="5793051"/>
            <a:ext cx="2099883" cy="201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加算相当額の賃金改善を行うこと。</a:t>
            </a:r>
            <a:endParaRPr kumimoji="1" lang="ja-JP" altLang="en-US" sz="900" dirty="0">
              <a:solidFill>
                <a:srgbClr val="080808"/>
              </a:solidFill>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422103"/>
            <a:ext cx="6254600" cy="3710485"/>
          </a:xfrm>
          <a:prstGeom prst="rect">
            <a:avLst/>
          </a:prstGeom>
          <a:solidFill>
            <a:schemeClr val="accent2">
              <a:lumMod val="20000"/>
              <a:lumOff val="80000"/>
            </a:schemeClr>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57268" y="1516093"/>
            <a:ext cx="6154251" cy="1207132"/>
          </a:xfrm>
          <a:prstGeom prst="rect">
            <a:avLst/>
          </a:prstGeom>
        </p:spPr>
        <p:txBody>
          <a:bodyPr wrap="square" lIns="95637" tIns="47819" rIns="95637" bIns="47819">
            <a:spAutoFit/>
          </a:bodyPr>
          <a:lstStyle/>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▶加算を取得した事業者は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事</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支払の委託を受けた国保連は事業者に加算（報酬）を支払い、事業者は福祉・介護職員に</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賃金の改善を行います。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24086" y="7311120"/>
            <a:ext cx="5003095" cy="307777"/>
          </a:xfrm>
          <a:prstGeom prst="rect">
            <a:avLst/>
          </a:prstGeom>
        </p:spPr>
        <p:txBody>
          <a:bodyPr wrap="square">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加算をまだ算定して</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8" name="Picture 4" descr="\\Spb-fs\プロジェクト\HLU-MSS\HLU-MSS\★イラスト\医療と健康イラストカット\カラーPNG\P1 健康編\P11 福祉・介護\kaigo_1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8887" y="7465009"/>
            <a:ext cx="1744041" cy="1856508"/>
          </a:xfrm>
          <a:prstGeom prst="rect">
            <a:avLst/>
          </a:prstGeom>
          <a:noFill/>
          <a:extLst>
            <a:ext uri="{909E8E84-426E-40DD-AFC4-6F175D3DCCD1}">
              <a14:hiddenFill xmlns:a14="http://schemas.microsoft.com/office/drawing/2010/main">
                <a:solidFill>
                  <a:srgbClr val="FFFFFF"/>
                </a:solidFill>
              </a14:hiddenFill>
            </a:ext>
          </a:extLst>
        </p:spPr>
      </p:pic>
      <p:sp>
        <p:nvSpPr>
          <p:cNvPr id="34" name="正方形/長方形 33"/>
          <p:cNvSpPr/>
          <p:nvPr/>
        </p:nvSpPr>
        <p:spPr>
          <a:xfrm>
            <a:off x="247581" y="9371843"/>
            <a:ext cx="6724606" cy="859653"/>
          </a:xfrm>
          <a:prstGeom prst="rect">
            <a:avLst/>
          </a:prstGeom>
          <a:ln w="22225">
            <a:solidFill>
              <a:schemeClr val="tx2">
                <a:lumMod val="60000"/>
                <a:lumOff val="40000"/>
              </a:schemeClr>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各自治体ごとに適宜記載し、</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活用ください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3810">
            <a:solidFill>
              <a:srgbClr val="0000FF"/>
            </a:solidFill>
          </a:ln>
        </p:spPr>
        <p:txBody>
          <a:bodyPr wrap="square" lIns="72000" tIns="72000" rIns="36000" bIns="36000">
            <a:spAutoFit/>
          </a:bodyPr>
          <a:lstStyle/>
          <a:p>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目的</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a:t>
            </a:r>
            <a:endPar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、福祉・介護職員の</a:t>
            </a:r>
            <a:endParaRPr lang="en-US" altLang="ja-JP"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賃金</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改善に</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充てること</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5" name="直線矢印コネクタ 24"/>
          <p:cNvCxnSpPr/>
          <p:nvPr/>
        </p:nvCxnSpPr>
        <p:spPr>
          <a:xfrm>
            <a:off x="3271574" y="3319371"/>
            <a:ext cx="1223996"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8" y="4554451"/>
            <a:ext cx="954462"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109" name="正方形/長方形 108"/>
          <p:cNvSpPr/>
          <p:nvPr/>
        </p:nvSpPr>
        <p:spPr>
          <a:xfrm>
            <a:off x="421677" y="5528701"/>
            <a:ext cx="6662051" cy="451406"/>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年４月１日から導入される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を算定すると、月額１万２千円相当、福祉・介護</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職員の方の賃金が上がり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、これまでよりも福祉・介護職員の方の賃金を増やすことができます。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6048229"/>
            <a:ext cx="6211181" cy="861774"/>
          </a:xfrm>
          <a:prstGeom prst="rect">
            <a:avLst/>
          </a:prstGeom>
        </p:spPr>
        <p:txBody>
          <a:bodyPr wrap="square">
            <a:spAutoFit/>
          </a:bodyPr>
          <a:lstStyle/>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の算定に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は、キャリアパス</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①、②</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両方と職場</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環境等要件（旧定量的要件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）のうち、平成</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27</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年４月１日から実施する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処遇</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改善の取組（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予定）の記載が必要です。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◆算定の申請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は、福祉・介護職員の処遇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給与規程などの必要書類を、都道府県</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rgbClr val="D9D9FF"/>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117" name="正方形/長方形 116"/>
          <p:cNvSpPr/>
          <p:nvPr/>
        </p:nvSpPr>
        <p:spPr>
          <a:xfrm>
            <a:off x="194118" y="5189480"/>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＜従前の福祉 ・</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を算定</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8" y="7549703"/>
            <a:ext cx="6228692"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04106" y="8099489"/>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算定申請には、福祉・介護職員処遇改善計画書と、就業</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規則・</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no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417805" y="8766807"/>
            <a:ext cx="4658809"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障害福祉</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37" name="Picture 2" descr="http://www.pref.kagawa.jp/kenkosomu/ud/parts/city_space_image.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9511" y="7775406"/>
            <a:ext cx="1251779" cy="1127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A85BD659-8FC1-461D-9E77-440D19DCB08C}">
  <ds:schemaRefs>
    <ds:schemaRef ds:uri="fb02c745-2821-438e-a9f3-36f365a5b5fa"/>
    <ds:schemaRef ds:uri="http://schemas.openxmlformats.org/package/2006/metadata/core-properties"/>
    <ds:schemaRef ds:uri="8B97BE19-CDDD-400E-817A-CFDD13F7EC12"/>
    <ds:schemaRef ds:uri="http://purl.org/dc/elements/1.1/"/>
    <ds:schemaRef ds:uri="http://schemas.microsoft.com/office/2006/documentManagement/types"/>
    <ds:schemaRef ds:uri="http://purl.org/dc/dcmitype/"/>
    <ds:schemaRef ds:uri="http://www.w3.org/XML/1998/namespac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48805</TotalTime>
  <Words>623</Words>
  <Application>Microsoft Office PowerPoint</Application>
  <PresentationFormat>ユーザー設定</PresentationFormat>
  <Paragraphs>144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厚生労働省ネットワークシステム</cp:lastModifiedBy>
  <cp:revision>2501</cp:revision>
  <cp:lastPrinted>2015-04-01T09:37:55Z</cp:lastPrinted>
  <dcterms:created xsi:type="dcterms:W3CDTF">2004-06-11T10:04:30Z</dcterms:created>
  <dcterms:modified xsi:type="dcterms:W3CDTF">2015-04-01T09:38:03Z</dcterms:modified>
</cp:coreProperties>
</file>