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1" r:id="rId1"/>
  </p:sldMasterIdLst>
  <p:notesMasterIdLst>
    <p:notesMasterId r:id="rId12"/>
  </p:notesMasterIdLst>
  <p:sldIdLst>
    <p:sldId id="281" r:id="rId2"/>
    <p:sldId id="261" r:id="rId3"/>
    <p:sldId id="288" r:id="rId4"/>
    <p:sldId id="289" r:id="rId5"/>
    <p:sldId id="290" r:id="rId6"/>
    <p:sldId id="291" r:id="rId7"/>
    <p:sldId id="292" r:id="rId8"/>
    <p:sldId id="274" r:id="rId9"/>
    <p:sldId id="271" r:id="rId10"/>
    <p:sldId id="269" r:id="rId1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4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178" autoAdjust="0"/>
  </p:normalViewPr>
  <p:slideViewPr>
    <p:cSldViewPr snapToGrid="0">
      <p:cViewPr varScale="1">
        <p:scale>
          <a:sx n="68" d="100"/>
          <a:sy n="68" d="100"/>
        </p:scale>
        <p:origin x="79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r">
              <a:defRPr sz="1200"/>
            </a:lvl1pPr>
          </a:lstStyle>
          <a:p>
            <a:fld id="{FCA9FE77-B4B1-4D60-B62F-9ED53E309410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3" rIns="91428" bIns="457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4" y="4776792"/>
            <a:ext cx="5438774" cy="3908425"/>
          </a:xfrm>
          <a:prstGeom prst="rect">
            <a:avLst/>
          </a:prstGeom>
        </p:spPr>
        <p:txBody>
          <a:bodyPr vert="horz" lIns="91428" tIns="45713" rIns="91428" bIns="4571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28" tIns="45713" rIns="91428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28" tIns="45713" rIns="91428" bIns="45713" rtlCol="0" anchor="b"/>
          <a:lstStyle>
            <a:lvl1pPr algn="r">
              <a:defRPr sz="1200"/>
            </a:lvl1pPr>
          </a:lstStyle>
          <a:p>
            <a:fld id="{3AAAE667-9828-4542-8333-B17FC02487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3207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1893a80cb4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1893a80cb4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107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1893a80c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1893a80c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8678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1893a80cb4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1893a80cb4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3545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1893a80cb4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1893a80cb4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1917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32bedacd1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32bedacd11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943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AE667-9828-4542-8333-B17FC024870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500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9559-7D00-4CB7-8E5D-096619B4CACE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92BA-41B9-428F-8745-14AD038E5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73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9559-7D00-4CB7-8E5D-096619B4CACE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92BA-41B9-428F-8745-14AD038E5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7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9559-7D00-4CB7-8E5D-096619B4CACE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92BA-41B9-428F-8745-14AD038E5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26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ユーザー設定レイアウト 2">
  <p:cSld name="ユーザー設定レイアウト 2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11689933" y="6483167"/>
            <a:ext cx="450800" cy="3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>
            <a:lvl1pPr lvl="0" rtl="0">
              <a:buNone/>
              <a:defRPr sz="1333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buNone/>
              <a:defRPr sz="1333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buNone/>
              <a:defRPr sz="1333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buNone/>
              <a:defRPr sz="1333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buNone/>
              <a:defRPr sz="1333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buNone/>
              <a:defRPr sz="1333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buNone/>
              <a:defRPr sz="1333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buNone/>
              <a:defRPr sz="1333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buNone/>
              <a:defRPr sz="1333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7443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9559-7D00-4CB7-8E5D-096619B4CACE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92BA-41B9-428F-8745-14AD038E5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26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9559-7D00-4CB7-8E5D-096619B4CACE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92BA-41B9-428F-8745-14AD038E5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229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9559-7D00-4CB7-8E5D-096619B4CACE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92BA-41B9-428F-8745-14AD038E5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0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9559-7D00-4CB7-8E5D-096619B4CACE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92BA-41B9-428F-8745-14AD038E5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377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9559-7D00-4CB7-8E5D-096619B4CACE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92BA-41B9-428F-8745-14AD038E5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239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9559-7D00-4CB7-8E5D-096619B4CACE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92BA-41B9-428F-8745-14AD038E5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082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9559-7D00-4CB7-8E5D-096619B4CACE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92BA-41B9-428F-8745-14AD038E5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68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9559-7D00-4CB7-8E5D-096619B4CACE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92BA-41B9-428F-8745-14AD038E5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36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9559-7D00-4CB7-8E5D-096619B4CACE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292BA-41B9-428F-8745-14AD038E5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273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052222" y="1761637"/>
            <a:ext cx="104667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 smtClean="0"/>
              <a:t>愛媛県と（株）メルカリとの</a:t>
            </a:r>
            <a:r>
              <a:rPr lang="ja-JP" altLang="ja-JP" sz="3200" b="1" dirty="0" smtClean="0"/>
              <a:t>リユース意識</a:t>
            </a:r>
            <a:r>
              <a:rPr lang="ja-JP" altLang="ja-JP" sz="3200" b="1" dirty="0"/>
              <a:t>醸成</a:t>
            </a:r>
            <a:r>
              <a:rPr lang="ja-JP" altLang="ja-JP" sz="3200" b="1" dirty="0" smtClean="0"/>
              <a:t>に向けた</a:t>
            </a:r>
            <a:endParaRPr lang="en-US" altLang="ja-JP" sz="3200" b="1" dirty="0" smtClean="0"/>
          </a:p>
          <a:p>
            <a:pPr algn="ctr"/>
            <a:r>
              <a:rPr lang="ja-JP" altLang="ja-JP" sz="3200" b="1" dirty="0" smtClean="0"/>
              <a:t>実証実験について</a:t>
            </a:r>
            <a:r>
              <a:rPr lang="ja-JP" altLang="en-US" sz="3200" b="1" dirty="0" smtClean="0"/>
              <a:t>のお知らせ</a:t>
            </a:r>
            <a:endParaRPr lang="ja-JP" altLang="ja-JP" sz="3200" dirty="0"/>
          </a:p>
          <a:p>
            <a:pPr algn="ctr"/>
            <a:endParaRPr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1136073" y="2832086"/>
            <a:ext cx="99198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1515291" y="3290216"/>
            <a:ext cx="95406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u="sng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2400" u="sng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本日の発表者</a:t>
            </a:r>
            <a:r>
              <a:rPr lang="en-US" altLang="ja-JP" sz="2400" u="sng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</a:p>
          <a:p>
            <a:pPr algn="just"/>
            <a:r>
              <a:rPr lang="ja-JP" altLang="en-US" sz="2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2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・愛媛県県民環境部環境局循環型社会推進課長　髙村　靖</a:t>
            </a:r>
            <a:endParaRPr lang="en-US" altLang="ja-JP" sz="24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2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ja-JP" altLang="ja-JP" sz="2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ja-JP" altLang="en-US" sz="2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愛媛県企画振興部デジタル戦略局</a:t>
            </a:r>
            <a:r>
              <a:rPr lang="ja-JP" altLang="ja-JP" sz="2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デジタルシフト推進課長　髙瀨</a:t>
            </a:r>
            <a:r>
              <a:rPr lang="ja-JP" altLang="en-US" sz="2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2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浩二</a:t>
            </a:r>
            <a:endParaRPr lang="en-US" altLang="ja-JP" sz="24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2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ja-JP" altLang="ja-JP" sz="2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ja-JP" altLang="ja-JP" sz="2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株式</a:t>
            </a:r>
            <a:r>
              <a:rPr lang="ja-JP" altLang="ja-JP" sz="2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会社</a:t>
            </a:r>
            <a:r>
              <a:rPr lang="ja-JP" altLang="en-US" sz="2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メルカリ　経営戦略室政策企画参事　高橋　</a:t>
            </a:r>
            <a:r>
              <a:rPr lang="ja-JP" altLang="en-US" sz="2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亮</a:t>
            </a:r>
            <a:r>
              <a:rPr lang="ja-JP" altLang="en-US" sz="2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平</a:t>
            </a:r>
            <a:endParaRPr lang="en-US" altLang="ja-JP" sz="24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2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　　　　　　　　　 経営戦略室　　　　　　　　　　石川　真弓</a:t>
            </a:r>
            <a:endParaRPr lang="en-US" altLang="ja-JP" sz="2400" kern="100" dirty="0" smtClean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1" y="0"/>
            <a:ext cx="11055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記者発表資料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４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26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日・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（株）メルカリ・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デジタルシフト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推進課・循環型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社会推進課）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00846" y="5584834"/>
            <a:ext cx="7929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（問合せ先</a:t>
            </a:r>
            <a:r>
              <a:rPr lang="ja-JP" altLang="en-US" dirty="0"/>
              <a:t>：循環型社会推進課　　　</a:t>
            </a:r>
            <a:r>
              <a:rPr lang="ja-JP" altLang="en-US" dirty="0" smtClean="0"/>
              <a:t>竹本（</a:t>
            </a:r>
            <a:r>
              <a:rPr lang="en-US" altLang="ja-JP" dirty="0"/>
              <a:t>089-912-2356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</a:t>
            </a:r>
            <a:r>
              <a:rPr lang="ja-JP" altLang="en-US" dirty="0"/>
              <a:t>デジタルシフト推進課　大西</a:t>
            </a:r>
            <a:r>
              <a:rPr lang="ja-JP" altLang="en-US" dirty="0" smtClean="0"/>
              <a:t>（</a:t>
            </a:r>
            <a:r>
              <a:rPr lang="en-US" altLang="ja-JP" dirty="0" smtClean="0"/>
              <a:t>089-912-2280</a:t>
            </a:r>
            <a:r>
              <a:rPr lang="ja-JP" altLang="en-US" dirty="0" smtClean="0"/>
              <a:t>）</a:t>
            </a:r>
            <a:endParaRPr lang="en-US" altLang="ja-JP" dirty="0"/>
          </a:p>
          <a:p>
            <a:r>
              <a:rPr lang="ja-JP" altLang="en-US" dirty="0" smtClean="0"/>
              <a:t>　　　　　　（</a:t>
            </a:r>
            <a:r>
              <a:rPr kumimoji="1" lang="ja-JP" altLang="en-US" dirty="0" smtClean="0"/>
              <a:t>株）メルカリ　</a:t>
            </a:r>
            <a:r>
              <a:rPr lang="ja-JP" altLang="en-US" dirty="0" smtClean="0"/>
              <a:t>広報　高木</a:t>
            </a:r>
            <a:r>
              <a:rPr kumimoji="1" lang="ja-JP" altLang="en-US" dirty="0" smtClean="0"/>
              <a:t>（</a:t>
            </a:r>
            <a:r>
              <a:rPr lang="en-US" altLang="ja-JP" dirty="0"/>
              <a:t>050-5212-3236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927" y="-2337"/>
            <a:ext cx="1131077" cy="1131077"/>
          </a:xfrm>
          <a:prstGeom prst="rect">
            <a:avLst/>
          </a:prstGeom>
        </p:spPr>
      </p:pic>
      <p:pic>
        <p:nvPicPr>
          <p:cNvPr id="8" name="image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707902" y="8192"/>
            <a:ext cx="2348025" cy="87327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63793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４</a:t>
            </a:r>
            <a:r>
              <a:rPr kumimoji="1"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．</a:t>
            </a:r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メルカリエコボックスの配布場所</a:t>
            </a:r>
            <a:endParaRPr kumimoji="1" lang="en-US" altLang="ja-JP" sz="3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0D1F3F9-94FB-42C9-A921-DBF0BCBFFB51}" type="slidenum">
              <a:rPr kumimoji="1" lang="ja-JP" altLang="en-US" sz="1400" smtClean="0"/>
              <a:t>9</a:t>
            </a:fld>
            <a:endParaRPr kumimoji="1" lang="ja-JP" altLang="en-US" sz="1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03097" y="838289"/>
            <a:ext cx="81577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（１）配布場所（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配布場所の詳細は、県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で順次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掲載）</a:t>
            </a:r>
            <a:endParaRPr kumimoji="1"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・県庁第一別館１階ロビー（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4/26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のみ）　　</a:t>
            </a:r>
            <a:endParaRPr kumimoji="1"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・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県庁本館２階「県民プラザ」</a:t>
            </a:r>
            <a:endParaRPr kumimoji="1"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・各保健所（四国中央、西条、今治、中予、八幡浜、宇和島）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・テクノプラザ愛媛 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・今後、県・市町が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開催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する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「愛媛の３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R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フェア」などのイベント等</a:t>
            </a:r>
            <a:endParaRPr kumimoji="1"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なくなり次第終了</a:t>
            </a:r>
            <a:endParaRPr kumimoji="1"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kumimoji="1"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20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ja-JP" altLang="en-US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01118" y="5257562"/>
            <a:ext cx="10328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（２）今後、協力いただける市町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住民に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20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企業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社員に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20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大学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学生に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等を通じた配布を予定</a:t>
            </a:r>
            <a:endParaRPr kumimoji="1" lang="ja-JP" altLang="en-US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188" y="2741450"/>
            <a:ext cx="7346595" cy="2747204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818515" y="4429643"/>
            <a:ext cx="601187" cy="52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★</a:t>
            </a:r>
            <a:endParaRPr kumimoji="1" lang="ja-JP" altLang="en-US" sz="2800" dirty="0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cxnSp>
        <p:nvCxnSpPr>
          <p:cNvPr id="3" name="直線コネクタ 2"/>
          <p:cNvCxnSpPr/>
          <p:nvPr/>
        </p:nvCxnSpPr>
        <p:spPr>
          <a:xfrm flipV="1">
            <a:off x="7165075" y="2538484"/>
            <a:ext cx="1787856" cy="20744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/>
          <p:cNvSpPr/>
          <p:nvPr/>
        </p:nvSpPr>
        <p:spPr>
          <a:xfrm>
            <a:off x="8777264" y="2229348"/>
            <a:ext cx="1260337" cy="379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県民</a:t>
            </a:r>
            <a:r>
              <a:rPr lang="ja-JP" altLang="en-US" sz="1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プラザ</a:t>
            </a:r>
            <a:endParaRPr kumimoji="1" lang="ja-JP" altLang="en-US" sz="14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970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発表事項</a:t>
            </a:r>
            <a:endParaRPr kumimoji="1" lang="en-US" altLang="ja-JP" sz="3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720435" y="951131"/>
            <a:ext cx="104740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3600" kern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１．</a:t>
            </a:r>
            <a:r>
              <a:rPr lang="ja-JP" altLang="en-US" sz="3600" kern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メルカリエコボックスとは</a:t>
            </a:r>
            <a:endParaRPr lang="en-US" altLang="ja-JP" sz="3600" kern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3600" kern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２．実証実験の趣旨・概要</a:t>
            </a:r>
            <a:endParaRPr lang="en-US" altLang="ja-JP" sz="3600" kern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3600" kern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３．実証実験の方法</a:t>
            </a:r>
            <a:endParaRPr lang="en-US" altLang="ja-JP" sz="3600" kern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3600" kern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４</a:t>
            </a:r>
            <a:r>
              <a:rPr lang="ja-JP" altLang="en-US" sz="3600" kern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．メルカリエコボックスの配布</a:t>
            </a:r>
            <a:endParaRPr lang="en-US" altLang="ja-JP" sz="3600" kern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0D1F3F9-94FB-42C9-A921-DBF0BCBFFB51}" type="slidenum">
              <a:rPr kumimoji="1" lang="ja-JP" altLang="en-US" sz="1400" smtClean="0"/>
              <a:t>1</a:t>
            </a:fld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176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 b="2903"/>
          <a:stretch/>
        </p:blipFill>
        <p:spPr>
          <a:xfrm>
            <a:off x="376867" y="3327301"/>
            <a:ext cx="11713535" cy="35307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/>
        </p:nvSpPr>
        <p:spPr>
          <a:xfrm>
            <a:off x="262067" y="628616"/>
            <a:ext cx="10452000" cy="4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ja" altLang="en-US" sz="2400" b="1" dirty="0">
                <a:latin typeface="HiraKakuPro-W3"/>
                <a:ea typeface="HiraKakuPro-W3"/>
                <a:cs typeface="HiraKakuPro-W3"/>
                <a:sym typeface="HiraKakuPro-W3"/>
              </a:rPr>
              <a:t>メルカリでは自治体と連携したリユース推進の取り組みを行っています。</a:t>
            </a:r>
            <a:endParaRPr sz="2400" b="1" dirty="0">
              <a:latin typeface="HiraKakuPro-W3"/>
              <a:ea typeface="HiraKakuPro-W3"/>
              <a:cs typeface="HiraKakuPro-W3"/>
              <a:sym typeface="HiraKakuPro-W3"/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188500" y="2822500"/>
            <a:ext cx="120032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ja" sz="1600" dirty="0"/>
              <a:t>※</a:t>
            </a:r>
            <a:r>
              <a:rPr lang="ja" altLang="en-US" sz="1600" dirty="0"/>
              <a:t>「メルカリエコボックス」を含めた自治体とのリユースの取り組みは</a:t>
            </a:r>
            <a:r>
              <a:rPr lang="ja" altLang="en-US" sz="1600" dirty="0" smtClean="0"/>
              <a:t>、</a:t>
            </a:r>
            <a:r>
              <a:rPr lang="ja-JP" altLang="en-US" sz="1600" dirty="0" smtClean="0">
                <a:solidFill>
                  <a:srgbClr val="FF0000"/>
                </a:solidFill>
              </a:rPr>
              <a:t>令和</a:t>
            </a:r>
            <a:r>
              <a:rPr lang="en-US" altLang="ja-JP" sz="1600" dirty="0" smtClean="0">
                <a:solidFill>
                  <a:srgbClr val="FF0000"/>
                </a:solidFill>
              </a:rPr>
              <a:t>5</a:t>
            </a:r>
            <a:r>
              <a:rPr lang="ja-JP" altLang="en-US" sz="1600" dirty="0" smtClean="0">
                <a:solidFill>
                  <a:srgbClr val="FF0000"/>
                </a:solidFill>
              </a:rPr>
              <a:t>年</a:t>
            </a:r>
            <a:r>
              <a:rPr lang="en-US" altLang="ja-JP" sz="1600" dirty="0" smtClean="0">
                <a:solidFill>
                  <a:srgbClr val="FF0000"/>
                </a:solidFill>
              </a:rPr>
              <a:t>2</a:t>
            </a:r>
            <a:r>
              <a:rPr lang="ja-JP" altLang="en-US" sz="1600" dirty="0" smtClean="0">
                <a:solidFill>
                  <a:srgbClr val="FF0000"/>
                </a:solidFill>
              </a:rPr>
              <a:t>月</a:t>
            </a:r>
            <a:r>
              <a:rPr lang="ja" altLang="en-US" sz="1600" dirty="0" smtClean="0"/>
              <a:t>、</a:t>
            </a:r>
            <a:r>
              <a:rPr lang="ja" altLang="en-US" sz="1600" dirty="0"/>
              <a:t>内閣府地方創生</a:t>
            </a:r>
            <a:r>
              <a:rPr lang="en-US" altLang="ja" sz="1600" dirty="0">
                <a:solidFill>
                  <a:schemeClr val="dk1"/>
                </a:solidFill>
              </a:rPr>
              <a:t>SDGs</a:t>
            </a:r>
            <a:r>
              <a:rPr lang="ja" altLang="en-US" sz="1600" dirty="0"/>
              <a:t>官民連携優良事例に選出</a:t>
            </a:r>
            <a:endParaRPr sz="1600" dirty="0"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40933" y="1264534"/>
            <a:ext cx="3151068" cy="1659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6351" y="1264534"/>
            <a:ext cx="2964603" cy="165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" y="1267707"/>
            <a:ext cx="3151052" cy="1653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 descr="Y:\00_サーキュラーシティ推進室\01_サーキュラーエコノミー\02_メルカリ\06_エコボックス\01_デザイン\宣材用\mercariecobox9-cleaned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51067" y="1267705"/>
            <a:ext cx="2925295" cy="1653193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1942533" y="3639801"/>
            <a:ext cx="38280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ja" alt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「メルカリエコボックス」は、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ja" alt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年に蒲郡市と加茂市で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ja" alt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各</a:t>
            </a:r>
            <a:r>
              <a:rPr lang="en-US" altLang="ja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r>
              <a:rPr lang="ja" alt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個配布する実証実験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3146733" y="5364833"/>
            <a:ext cx="1565600" cy="4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ja" altLang="en-US" sz="2400" b="1" dirty="0">
                <a:latin typeface="HiraKakuPro-W3"/>
                <a:ea typeface="HiraKakuPro-W3"/>
                <a:cs typeface="HiraKakuPro-W3"/>
                <a:sym typeface="HiraKakuPro-W3"/>
              </a:rPr>
              <a:t>各</a:t>
            </a:r>
            <a:r>
              <a:rPr lang="en-US" altLang="ja" sz="2400" b="1" dirty="0">
                <a:latin typeface="HiraKakuPro-W3"/>
                <a:ea typeface="HiraKakuPro-W3"/>
                <a:cs typeface="HiraKakuPro-W3"/>
                <a:sym typeface="HiraKakuPro-W3"/>
              </a:rPr>
              <a:t>300</a:t>
            </a:r>
            <a:r>
              <a:rPr lang="ja" altLang="en-US" sz="1600" b="1" dirty="0">
                <a:latin typeface="HiraKakuPro-W3"/>
                <a:ea typeface="HiraKakuPro-W3"/>
                <a:cs typeface="HiraKakuPro-W3"/>
                <a:sym typeface="HiraKakuPro-W3"/>
              </a:rPr>
              <a:t>個</a:t>
            </a:r>
            <a:endParaRPr sz="1600" b="1" dirty="0">
              <a:latin typeface="HiraKakuPro-W3"/>
              <a:ea typeface="HiraKakuPro-W3"/>
              <a:cs typeface="HiraKakuPro-W3"/>
              <a:sym typeface="HiraKakuPro-W3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8394900" y="3799167"/>
            <a:ext cx="1703600" cy="4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ja" altLang="en-US" sz="2400" b="1">
                <a:solidFill>
                  <a:schemeClr val="lt1"/>
                </a:solidFill>
                <a:latin typeface="HiraKakuPro-W3"/>
                <a:ea typeface="HiraKakuPro-W3"/>
                <a:cs typeface="HiraKakuPro-W3"/>
                <a:sym typeface="HiraKakuPro-W3"/>
              </a:rPr>
              <a:t>各</a:t>
            </a:r>
            <a:r>
              <a:rPr lang="en-US" altLang="ja" sz="2400" b="1">
                <a:solidFill>
                  <a:schemeClr val="lt1"/>
                </a:solidFill>
                <a:latin typeface="HiraKakuPro-W3"/>
                <a:ea typeface="HiraKakuPro-W3"/>
                <a:cs typeface="HiraKakuPro-W3"/>
                <a:sym typeface="HiraKakuPro-W3"/>
              </a:rPr>
              <a:t>5,000</a:t>
            </a:r>
            <a:r>
              <a:rPr lang="ja" altLang="en-US" sz="1600" b="1">
                <a:solidFill>
                  <a:schemeClr val="lt1"/>
                </a:solidFill>
                <a:latin typeface="HiraKakuPro-W3"/>
                <a:ea typeface="HiraKakuPro-W3"/>
                <a:cs typeface="HiraKakuPro-W3"/>
                <a:sym typeface="HiraKakuPro-W3"/>
              </a:rPr>
              <a:t>個</a:t>
            </a:r>
            <a:endParaRPr sz="1600" b="1">
              <a:solidFill>
                <a:schemeClr val="lt1"/>
              </a:solidFill>
              <a:latin typeface="HiraKakuPro-W3"/>
              <a:ea typeface="HiraKakuPro-W3"/>
              <a:cs typeface="HiraKakuPro-W3"/>
              <a:sym typeface="HiraKakuPro-W3"/>
            </a:endParaRPr>
          </a:p>
        </p:txBody>
      </p:sp>
      <p:cxnSp>
        <p:nvCxnSpPr>
          <p:cNvPr id="74" name="Google Shape;74;p15"/>
          <p:cNvCxnSpPr/>
          <p:nvPr/>
        </p:nvCxnSpPr>
        <p:spPr>
          <a:xfrm rot="10800000" flipH="1">
            <a:off x="4828133" y="3624967"/>
            <a:ext cx="3421600" cy="23052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5" name="Google Shape;75;p15"/>
          <p:cNvSpPr/>
          <p:nvPr/>
        </p:nvSpPr>
        <p:spPr>
          <a:xfrm>
            <a:off x="6713333" y="4571999"/>
            <a:ext cx="5117600" cy="1256433"/>
          </a:xfrm>
          <a:prstGeom prst="rect">
            <a:avLst/>
          </a:prstGeom>
          <a:solidFill>
            <a:srgbClr val="21B7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ja" sz="2000" b="1" dirty="0">
                <a:solidFill>
                  <a:srgbClr val="FFFFFF"/>
                </a:solidFill>
                <a:highlight>
                  <a:srgbClr val="21B7A4"/>
                </a:highlight>
              </a:rPr>
              <a:t>2023</a:t>
            </a:r>
            <a:r>
              <a:rPr lang="ja" altLang="en-US" sz="2000" b="1" dirty="0">
                <a:solidFill>
                  <a:srgbClr val="FFFFFF"/>
                </a:solidFill>
                <a:highlight>
                  <a:srgbClr val="21B7A4"/>
                </a:highlight>
              </a:rPr>
              <a:t>年は「メルカリエコボックス」を</a:t>
            </a:r>
            <a:endParaRPr sz="2000" b="1" dirty="0">
              <a:solidFill>
                <a:srgbClr val="FFFFFF"/>
              </a:solidFill>
              <a:highlight>
                <a:srgbClr val="21B7A4"/>
              </a:highlight>
            </a:endParaRPr>
          </a:p>
          <a:p>
            <a:pPr algn="ctr"/>
            <a:r>
              <a:rPr lang="ja" altLang="en-US" sz="2000" b="1" dirty="0">
                <a:solidFill>
                  <a:srgbClr val="FFFFFF"/>
                </a:solidFill>
                <a:highlight>
                  <a:srgbClr val="21B7A4"/>
                </a:highlight>
              </a:rPr>
              <a:t>愛媛県などで各</a:t>
            </a:r>
            <a:r>
              <a:rPr lang="en-US" altLang="ja" sz="2000" b="1" dirty="0">
                <a:solidFill>
                  <a:srgbClr val="FFFFFF"/>
                </a:solidFill>
                <a:highlight>
                  <a:srgbClr val="21B7A4"/>
                </a:highlight>
              </a:rPr>
              <a:t>5,000</a:t>
            </a:r>
            <a:r>
              <a:rPr lang="ja" altLang="en-US" sz="2000" b="1" dirty="0">
                <a:solidFill>
                  <a:srgbClr val="FFFFFF"/>
                </a:solidFill>
                <a:highlight>
                  <a:srgbClr val="21B7A4"/>
                </a:highlight>
              </a:rPr>
              <a:t>個配布する実証実験</a:t>
            </a:r>
            <a:endParaRPr sz="2000" b="1" dirty="0">
              <a:solidFill>
                <a:srgbClr val="FFFFFF"/>
              </a:solidFill>
              <a:highlight>
                <a:srgbClr val="21B7A4"/>
              </a:highlight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262067" y="1144555"/>
            <a:ext cx="118283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" y="0"/>
            <a:ext cx="12191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  <a:r>
              <a:rPr kumimoji="1"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．</a:t>
            </a:r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メルカリエコボックスとは</a:t>
            </a:r>
            <a:endParaRPr kumimoji="1" lang="en-US" altLang="ja-JP" sz="3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>
            <a:normAutofit fontScale="92500" lnSpcReduction="10000"/>
          </a:bodyPr>
          <a:lstStyle/>
          <a:p>
            <a:fld id="{B0D1F3F9-94FB-42C9-A921-DBF0BCBFFB51}" type="slidenum">
              <a:rPr kumimoji="1" lang="ja-JP" altLang="en-US" sz="1400" smtClean="0"/>
              <a:t>2</a:t>
            </a:fld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278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線コネクタ 23"/>
          <p:cNvCxnSpPr/>
          <p:nvPr/>
        </p:nvCxnSpPr>
        <p:spPr>
          <a:xfrm>
            <a:off x="262067" y="1144555"/>
            <a:ext cx="118283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1233" y="1761467"/>
            <a:ext cx="4434200" cy="24963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262067" y="589820"/>
            <a:ext cx="10452000" cy="4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ja" altLang="en-US" sz="2400" b="1" dirty="0">
                <a:latin typeface="HiraKakuPro-W3"/>
                <a:ea typeface="HiraKakuPro-W3"/>
                <a:cs typeface="HiraKakuPro-W3"/>
                <a:sym typeface="HiraKakuPro-W3"/>
              </a:rPr>
              <a:t>「メルカリエコボックス」</a:t>
            </a:r>
            <a:r>
              <a:rPr lang="ja" altLang="en-US" sz="2533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とは</a:t>
            </a:r>
            <a:endParaRPr sz="2400" b="1" dirty="0">
              <a:latin typeface="HiraKakuPro-W3"/>
              <a:ea typeface="HiraKakuPro-W3"/>
              <a:cs typeface="HiraKakuPro-W3"/>
              <a:sym typeface="HiraKakuPro-W3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218033" y="1754767"/>
            <a:ext cx="7009600" cy="1751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23323">
              <a:lnSpc>
                <a:spcPct val="115000"/>
              </a:lnSpc>
              <a:buClr>
                <a:schemeClr val="dk1"/>
              </a:buClr>
              <a:buSzPts val="1400"/>
              <a:buChar char="●"/>
            </a:pPr>
            <a:r>
              <a:rPr lang="ja" altLang="en-US" sz="1900" b="1" dirty="0">
                <a:solidFill>
                  <a:srgbClr val="333333"/>
                </a:solidFill>
                <a:highlight>
                  <a:schemeClr val="lt1"/>
                </a:highlight>
              </a:rPr>
              <a:t>蒲郡市</a:t>
            </a:r>
            <a:r>
              <a:rPr lang="ja" altLang="en-US" sz="1900" dirty="0">
                <a:solidFill>
                  <a:srgbClr val="333333"/>
                </a:solidFill>
                <a:highlight>
                  <a:schemeClr val="lt1"/>
                </a:highlight>
              </a:rPr>
              <a:t>（愛知県）</a:t>
            </a:r>
            <a:r>
              <a:rPr lang="ja" altLang="en-US" sz="1900" b="1" dirty="0">
                <a:solidFill>
                  <a:srgbClr val="333333"/>
                </a:solidFill>
                <a:highlight>
                  <a:schemeClr val="lt1"/>
                </a:highlight>
              </a:rPr>
              <a:t>・加茂市</a:t>
            </a:r>
            <a:r>
              <a:rPr lang="ja" altLang="en-US" sz="1900" dirty="0">
                <a:solidFill>
                  <a:srgbClr val="333333"/>
                </a:solidFill>
                <a:highlight>
                  <a:schemeClr val="lt1"/>
                </a:highlight>
              </a:rPr>
              <a:t>（新潟県）で実証実験実施。</a:t>
            </a:r>
            <a:endParaRPr sz="19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609585" indent="-423323">
              <a:buClr>
                <a:srgbClr val="000000"/>
              </a:buClr>
              <a:buSzPts val="1400"/>
              <a:buFont typeface="Montserrat"/>
              <a:buChar char="●"/>
            </a:pPr>
            <a:r>
              <a:rPr lang="ja" altLang="en-US" sz="19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不要になったものでも、捨てるにはもったいないものを一時的に保管しておくための箱</a:t>
            </a:r>
            <a:r>
              <a:rPr lang="ja" altLang="en-US" sz="1900" b="1" dirty="0">
                <a:latin typeface="Montserrat"/>
                <a:ea typeface="Montserrat"/>
                <a:cs typeface="Montserrat"/>
                <a:sym typeface="Montserrat"/>
              </a:rPr>
              <a:t>を各家庭に配布</a:t>
            </a:r>
            <a:endParaRPr sz="19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585" indent="-423323">
              <a:buClr>
                <a:srgbClr val="000000"/>
              </a:buClr>
              <a:buSzPts val="1400"/>
              <a:buFont typeface="Montserrat"/>
              <a:buChar char="●"/>
            </a:pPr>
            <a:r>
              <a:rPr lang="ja" altLang="en-US" sz="19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「捨てる」ためのゴミ袋でもなく、「取っておく」</a:t>
            </a:r>
            <a:endParaRPr sz="19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585"/>
            <a:r>
              <a:rPr lang="ja" altLang="en-US" sz="19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ためのタンスでもなく、</a:t>
            </a:r>
            <a:r>
              <a:rPr lang="ja" altLang="en-US" sz="1900" b="1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「</a:t>
            </a:r>
            <a:r>
              <a:rPr lang="ja-JP" altLang="en-US" sz="1900" b="1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リユースする</a:t>
            </a:r>
            <a:r>
              <a:rPr lang="ja" altLang="en-US" sz="1900" b="1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」</a:t>
            </a:r>
            <a:r>
              <a:rPr lang="ja" altLang="en-US" sz="19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ための箱</a:t>
            </a:r>
            <a:endParaRPr sz="19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358333" y="1118767"/>
            <a:ext cx="7739200" cy="63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ja" altLang="en-US" sz="2533" b="1" dirty="0">
                <a:solidFill>
                  <a:srgbClr val="FF0211"/>
                </a:solidFill>
                <a:latin typeface="Montserrat"/>
                <a:ea typeface="Montserrat"/>
                <a:cs typeface="Montserrat"/>
                <a:sym typeface="Montserrat"/>
              </a:rPr>
              <a:t>メルカリエコボックス</a:t>
            </a:r>
            <a:r>
              <a:rPr lang="ja" altLang="en-US" sz="2400" b="1" dirty="0">
                <a:solidFill>
                  <a:schemeClr val="dk1"/>
                </a:solidFill>
                <a:latin typeface="HiraKakuPro-W3"/>
                <a:ea typeface="HiraKakuPro-W3"/>
                <a:cs typeface="HiraKakuPro-W3"/>
                <a:sym typeface="HiraKakuPro-W3"/>
              </a:rPr>
              <a:t>を通じたリユースの定着化</a:t>
            </a:r>
            <a:endParaRPr sz="2533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7800" y="3449933"/>
            <a:ext cx="672659" cy="67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42209" y="3449933"/>
            <a:ext cx="672659" cy="67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97800" y="4194339"/>
            <a:ext cx="672659" cy="67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86619" y="3449933"/>
            <a:ext cx="672659" cy="67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42209" y="4194339"/>
            <a:ext cx="672659" cy="67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31028" y="3449933"/>
            <a:ext cx="672659" cy="67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86619" y="4194339"/>
            <a:ext cx="672659" cy="67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575437" y="3449937"/>
            <a:ext cx="672659" cy="67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831028" y="4194339"/>
            <a:ext cx="672659" cy="6726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16"/>
          <p:cNvGrpSpPr/>
          <p:nvPr/>
        </p:nvGrpSpPr>
        <p:grpSpPr>
          <a:xfrm>
            <a:off x="4535360" y="4117502"/>
            <a:ext cx="1320233" cy="1041922"/>
            <a:chOff x="5421096" y="2262046"/>
            <a:chExt cx="2103622" cy="1710685"/>
          </a:xfrm>
        </p:grpSpPr>
        <p:pic>
          <p:nvPicPr>
            <p:cNvPr id="94" name="Google Shape;94;p16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5421096" y="2262046"/>
              <a:ext cx="1682375" cy="1682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16"/>
            <p:cNvSpPr txBox="1"/>
            <p:nvPr/>
          </p:nvSpPr>
          <p:spPr>
            <a:xfrm>
              <a:off x="5630819" y="3298925"/>
              <a:ext cx="1893899" cy="6738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ja" altLang="en-US" sz="1067" b="1">
                  <a:solidFill>
                    <a:srgbClr val="FFFFFF"/>
                  </a:solidFill>
                </a:rPr>
                <a:t>リユース</a:t>
              </a:r>
              <a:endParaRPr sz="1067" b="1">
                <a:solidFill>
                  <a:srgbClr val="FFFFFF"/>
                </a:solidFill>
              </a:endParaRPr>
            </a:p>
          </p:txBody>
        </p:sp>
        <p:pic>
          <p:nvPicPr>
            <p:cNvPr id="96" name="Google Shape;96;p16"/>
            <p:cNvPicPr preferRelativeResize="0"/>
            <p:nvPr/>
          </p:nvPicPr>
          <p:blipFill rotWithShape="1">
            <a:blip r:embed="rId14">
              <a:alphaModFix/>
            </a:blip>
            <a:srcRect l="3170" t="2750" r="-3170" b="-2749"/>
            <a:stretch/>
          </p:blipFill>
          <p:spPr>
            <a:xfrm>
              <a:off x="5870670" y="2523594"/>
              <a:ext cx="783250" cy="7832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" name="Google Shape;97;p16"/>
          <p:cNvSpPr/>
          <p:nvPr/>
        </p:nvSpPr>
        <p:spPr>
          <a:xfrm>
            <a:off x="4503684" y="4084999"/>
            <a:ext cx="1144800" cy="1090000"/>
          </a:xfrm>
          <a:prstGeom prst="ellipse">
            <a:avLst/>
          </a:prstGeom>
          <a:noFill/>
          <a:ln w="38100" cap="flat" cmpd="sng">
            <a:solidFill>
              <a:srgbClr val="FF021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8" name="Google Shape;98;p16"/>
          <p:cNvSpPr txBox="1"/>
          <p:nvPr/>
        </p:nvSpPr>
        <p:spPr>
          <a:xfrm>
            <a:off x="745767" y="5290410"/>
            <a:ext cx="6142400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ja" altLang="en-US" sz="1900" b="1" u="sng" dirty="0">
                <a:solidFill>
                  <a:schemeClr val="dk1"/>
                </a:solidFill>
                <a:latin typeface="HiraKakuPro-W3"/>
                <a:ea typeface="HiraKakuPro-W3"/>
                <a:cs typeface="HiraKakuPro-W3"/>
                <a:sym typeface="HiraKakuPro-W3"/>
              </a:rPr>
              <a:t>今のごみの分別カテゴリーは「捨てる」が前提だが、「リユース」も同等に、新たな分別カテゴリーとして定着させることで</a:t>
            </a:r>
            <a:r>
              <a:rPr lang="ja" altLang="en-US" sz="1900" b="1" u="sng" dirty="0">
                <a:solidFill>
                  <a:schemeClr val="dk1"/>
                </a:solidFill>
              </a:rPr>
              <a:t>「捨てる」という行為に対して、行動変容を起こす</a:t>
            </a:r>
            <a:endParaRPr sz="1900" b="1" u="sng" dirty="0">
              <a:solidFill>
                <a:schemeClr val="dk1"/>
              </a:solidFill>
            </a:endParaRPr>
          </a:p>
        </p:txBody>
      </p:sp>
      <p:sp>
        <p:nvSpPr>
          <p:cNvPr id="99" name="Google Shape;99;p16"/>
          <p:cNvSpPr/>
          <p:nvPr/>
        </p:nvSpPr>
        <p:spPr>
          <a:xfrm>
            <a:off x="10165133" y="1007000"/>
            <a:ext cx="1931200" cy="1931200"/>
          </a:xfrm>
          <a:prstGeom prst="ellipse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0" name="Google Shape;100;p16"/>
          <p:cNvSpPr txBox="1"/>
          <p:nvPr/>
        </p:nvSpPr>
        <p:spPr>
          <a:xfrm>
            <a:off x="10084700" y="1541600"/>
            <a:ext cx="2123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ja" sz="1600" b="1">
                <a:solidFill>
                  <a:srgbClr val="434343"/>
                </a:solidFill>
              </a:rPr>
              <a:t>NHK</a:t>
            </a:r>
            <a:r>
              <a:rPr lang="ja" altLang="en-US" sz="1600" b="1">
                <a:solidFill>
                  <a:srgbClr val="434343"/>
                </a:solidFill>
              </a:rPr>
              <a:t>等</a:t>
            </a:r>
            <a:endParaRPr sz="1600" b="1">
              <a:solidFill>
                <a:srgbClr val="434343"/>
              </a:solidFill>
            </a:endParaRPr>
          </a:p>
          <a:p>
            <a:pPr algn="ctr"/>
            <a:r>
              <a:rPr lang="ja" altLang="en-US" sz="1600" b="1">
                <a:solidFill>
                  <a:srgbClr val="434343"/>
                </a:solidFill>
              </a:rPr>
              <a:t>メディアでも</a:t>
            </a:r>
            <a:endParaRPr sz="1600" b="1">
              <a:solidFill>
                <a:srgbClr val="434343"/>
              </a:solidFill>
            </a:endParaRPr>
          </a:p>
          <a:p>
            <a:pPr algn="ctr"/>
            <a:r>
              <a:rPr lang="ja" altLang="en-US" sz="1600" b="1">
                <a:solidFill>
                  <a:srgbClr val="434343"/>
                </a:solidFill>
              </a:rPr>
              <a:t>多数紹介</a:t>
            </a:r>
            <a:endParaRPr sz="1600">
              <a:solidFill>
                <a:srgbClr val="434343"/>
              </a:solidFill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 rotWithShape="1">
          <a:blip r:embed="rId15">
            <a:alphaModFix/>
          </a:blip>
          <a:srcRect l="797" t="6200" r="-3025" b="-3684"/>
          <a:stretch/>
        </p:blipFill>
        <p:spPr>
          <a:xfrm>
            <a:off x="7091233" y="4251838"/>
            <a:ext cx="4533043" cy="249640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テキスト ボックス 25"/>
          <p:cNvSpPr txBox="1"/>
          <p:nvPr/>
        </p:nvSpPr>
        <p:spPr>
          <a:xfrm>
            <a:off x="4" y="0"/>
            <a:ext cx="12191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  <a:r>
              <a:rPr kumimoji="1"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．</a:t>
            </a:r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メルカリエコボックスとは</a:t>
            </a:r>
            <a:endParaRPr kumimoji="1" lang="en-US" altLang="ja-JP" sz="3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>
            <a:normAutofit fontScale="92500" lnSpcReduction="10000"/>
          </a:bodyPr>
          <a:lstStyle/>
          <a:p>
            <a:fld id="{B0D1F3F9-94FB-42C9-A921-DBF0BCBFFB51}" type="slidenum">
              <a:rPr kumimoji="1" lang="ja-JP" altLang="en-US" sz="1400" smtClean="0"/>
              <a:t>3</a:t>
            </a:fld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595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/>
        </p:nvSpPr>
        <p:spPr>
          <a:xfrm>
            <a:off x="262067" y="646092"/>
            <a:ext cx="10452000" cy="4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ja" altLang="en-US" sz="2400" b="1" dirty="0"/>
              <a:t>利用者の７４％が実際に不要品を入れ、うち５５％がリユースを実施</a:t>
            </a:r>
            <a:endParaRPr sz="2400" b="1" dirty="0"/>
          </a:p>
        </p:txBody>
      </p:sp>
      <p:pic>
        <p:nvPicPr>
          <p:cNvPr id="107" name="Google Shape;107;p17" title="グラフ"/>
          <p:cNvPicPr preferRelativeResize="0"/>
          <p:nvPr/>
        </p:nvPicPr>
        <p:blipFill rotWithShape="1">
          <a:blip r:embed="rId3">
            <a:alphaModFix/>
          </a:blip>
          <a:srcRect l="12010"/>
          <a:stretch/>
        </p:blipFill>
        <p:spPr>
          <a:xfrm>
            <a:off x="335633" y="1465867"/>
            <a:ext cx="6330632" cy="444883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/>
        </p:nvSpPr>
        <p:spPr>
          <a:xfrm>
            <a:off x="1602331" y="2425067"/>
            <a:ext cx="2868874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ja" sz="12800" b="1" dirty="0">
                <a:solidFill>
                  <a:schemeClr val="dk1"/>
                </a:solidFill>
              </a:rPr>
              <a:t>74</a:t>
            </a:r>
            <a:r>
              <a:rPr lang="en-US" altLang="ja" sz="4000" b="1" dirty="0">
                <a:solidFill>
                  <a:schemeClr val="dk1"/>
                </a:solidFill>
              </a:rPr>
              <a:t>%</a:t>
            </a:r>
            <a:r>
              <a:rPr lang="ja" altLang="en-US" sz="1900" b="1" dirty="0">
                <a:solidFill>
                  <a:schemeClr val="dk1"/>
                </a:solidFill>
              </a:rPr>
              <a:t>が</a:t>
            </a:r>
            <a:endParaRPr sz="1900" b="1" dirty="0">
              <a:solidFill>
                <a:schemeClr val="dk1"/>
              </a:solidFill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1704405" y="4142868"/>
            <a:ext cx="2766800" cy="53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ja" altLang="en-US" sz="1900" b="1" dirty="0">
                <a:solidFill>
                  <a:schemeClr val="dk1"/>
                </a:solidFill>
              </a:rPr>
              <a:t>実際に不要品を入れた</a:t>
            </a:r>
            <a:endParaRPr sz="1900" b="1" dirty="0">
              <a:solidFill>
                <a:schemeClr val="dk1"/>
              </a:solidFill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5556665" y="2780667"/>
            <a:ext cx="242760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ja" altLang="en-US" sz="1900" b="1" dirty="0">
                <a:solidFill>
                  <a:srgbClr val="1155CC"/>
                </a:solidFill>
              </a:rPr>
              <a:t>うち</a:t>
            </a:r>
            <a:r>
              <a:rPr lang="en-US" altLang="ja" sz="8000" b="1" dirty="0">
                <a:solidFill>
                  <a:srgbClr val="1155CC"/>
                </a:solidFill>
              </a:rPr>
              <a:t>55</a:t>
            </a:r>
            <a:r>
              <a:rPr lang="en-US" altLang="ja" sz="2400" b="1" dirty="0">
                <a:solidFill>
                  <a:srgbClr val="1155CC"/>
                </a:solidFill>
              </a:rPr>
              <a:t>%</a:t>
            </a:r>
            <a:r>
              <a:rPr lang="ja" altLang="en-US" sz="1900" b="1" dirty="0">
                <a:solidFill>
                  <a:srgbClr val="1155CC"/>
                </a:solidFill>
              </a:rPr>
              <a:t>が</a:t>
            </a:r>
            <a:endParaRPr sz="1900" b="1" dirty="0">
              <a:solidFill>
                <a:srgbClr val="1155CC"/>
              </a:solidFill>
            </a:endParaRPr>
          </a:p>
          <a:p>
            <a:r>
              <a:rPr lang="ja" altLang="en-US" sz="1900" b="1" dirty="0">
                <a:solidFill>
                  <a:srgbClr val="1155CC"/>
                </a:solidFill>
              </a:rPr>
              <a:t>入れたものを実際に</a:t>
            </a:r>
            <a:endParaRPr sz="1900" b="1" dirty="0">
              <a:solidFill>
                <a:srgbClr val="1155CC"/>
              </a:solidFill>
            </a:endParaRPr>
          </a:p>
          <a:p>
            <a:r>
              <a:rPr lang="ja" altLang="en-US" sz="1900" b="1" dirty="0">
                <a:solidFill>
                  <a:srgbClr val="1155CC"/>
                </a:solidFill>
              </a:rPr>
              <a:t>リユースした</a:t>
            </a:r>
            <a:endParaRPr sz="1900" b="1" dirty="0">
              <a:solidFill>
                <a:srgbClr val="1155CC"/>
              </a:solidFill>
            </a:endParaRPr>
          </a:p>
        </p:txBody>
      </p:sp>
      <p:cxnSp>
        <p:nvCxnSpPr>
          <p:cNvPr id="111" name="Google Shape;111;p17"/>
          <p:cNvCxnSpPr>
            <a:endCxn id="110" idx="1"/>
          </p:cNvCxnSpPr>
          <p:nvPr/>
        </p:nvCxnSpPr>
        <p:spPr>
          <a:xfrm rot="10800000" flipH="1">
            <a:off x="4901465" y="3806867"/>
            <a:ext cx="655200" cy="748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12" name="Google Shape;112;p17"/>
          <p:cNvSpPr txBox="1"/>
          <p:nvPr/>
        </p:nvSpPr>
        <p:spPr>
          <a:xfrm>
            <a:off x="446000" y="6173800"/>
            <a:ext cx="11300000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ja" sz="1467" dirty="0">
                <a:solidFill>
                  <a:schemeClr val="dk1"/>
                </a:solidFill>
                <a:highlight>
                  <a:srgbClr val="FFFFFF"/>
                </a:highlight>
              </a:rPr>
              <a:t>※</a:t>
            </a:r>
            <a:r>
              <a:rPr lang="ja" altLang="en-US" sz="1467" dirty="0">
                <a:solidFill>
                  <a:schemeClr val="dk1"/>
                </a:solidFill>
                <a:highlight>
                  <a:srgbClr val="FFFFFF"/>
                </a:highlight>
              </a:rPr>
              <a:t>「メルカリエコボックス」を配布した愛知県蒲郡市・新潟県加茂市の市民</a:t>
            </a:r>
            <a:r>
              <a:rPr lang="en-US" altLang="ja" sz="1467" dirty="0">
                <a:solidFill>
                  <a:schemeClr val="dk1"/>
                </a:solidFill>
                <a:highlight>
                  <a:srgbClr val="FFFFFF"/>
                </a:highlight>
              </a:rPr>
              <a:t>221</a:t>
            </a:r>
            <a:r>
              <a:rPr lang="ja" altLang="en-US" sz="1467" dirty="0">
                <a:solidFill>
                  <a:schemeClr val="dk1"/>
                </a:solidFill>
                <a:highlight>
                  <a:srgbClr val="FFFFFF"/>
                </a:highlight>
              </a:rPr>
              <a:t>人からのアンケート回答にもとづく</a:t>
            </a:r>
            <a:endParaRPr sz="1467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8531532" y="3560585"/>
            <a:ext cx="2880400" cy="241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/>
            <a:r>
              <a:rPr lang="ja" altLang="en-US" b="1" dirty="0">
                <a:solidFill>
                  <a:srgbClr val="FF0211"/>
                </a:solidFill>
              </a:rPr>
              <a:t>メルカリエコボックスが</a:t>
            </a:r>
            <a:endParaRPr b="1" dirty="0">
              <a:solidFill>
                <a:srgbClr val="FF0211"/>
              </a:solidFill>
            </a:endParaRPr>
          </a:p>
          <a:p>
            <a:pPr algn="r"/>
            <a:r>
              <a:rPr lang="ja" altLang="en-US" b="1" dirty="0">
                <a:solidFill>
                  <a:srgbClr val="FF0211"/>
                </a:solidFill>
              </a:rPr>
              <a:t>役に立つと</a:t>
            </a:r>
            <a:endParaRPr b="1" dirty="0">
              <a:solidFill>
                <a:srgbClr val="FF0211"/>
              </a:solidFill>
            </a:endParaRPr>
          </a:p>
          <a:p>
            <a:pPr algn="r"/>
            <a:r>
              <a:rPr lang="ja" altLang="en-US" b="1" dirty="0">
                <a:solidFill>
                  <a:srgbClr val="FF0211"/>
                </a:solidFill>
              </a:rPr>
              <a:t>回答した人の割合は</a:t>
            </a:r>
            <a:endParaRPr b="1" dirty="0">
              <a:solidFill>
                <a:srgbClr val="FF0211"/>
              </a:solidFill>
            </a:endParaRPr>
          </a:p>
          <a:p>
            <a:pPr algn="r"/>
            <a:r>
              <a:rPr lang="en-US" altLang="ja" sz="8666" b="1" dirty="0">
                <a:solidFill>
                  <a:srgbClr val="FF0211"/>
                </a:solidFill>
              </a:rPr>
              <a:t>83</a:t>
            </a:r>
            <a:r>
              <a:rPr lang="en-US" altLang="ja" sz="2400" b="1" dirty="0">
                <a:solidFill>
                  <a:srgbClr val="FF0211"/>
                </a:solidFill>
              </a:rPr>
              <a:t>%</a:t>
            </a:r>
            <a:endParaRPr sz="2400" b="1" dirty="0">
              <a:solidFill>
                <a:srgbClr val="FF0211"/>
              </a:solidFill>
            </a:endParaRPr>
          </a:p>
        </p:txBody>
      </p:sp>
      <p:pic>
        <p:nvPicPr>
          <p:cNvPr id="115" name="Google Shape;115;p17" descr="Y:\00_サーキュラーシティ推進室\01_サーキュラーエコノミー\02_メルカリ\06_エコボックス\01_デザイン\宣材用\mercariecobox9-cleaned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2647" y="1377554"/>
            <a:ext cx="3221200" cy="19243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直線コネクタ 11"/>
          <p:cNvCxnSpPr/>
          <p:nvPr/>
        </p:nvCxnSpPr>
        <p:spPr>
          <a:xfrm>
            <a:off x="262067" y="1144555"/>
            <a:ext cx="118283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" y="0"/>
            <a:ext cx="12191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  <a:r>
              <a:rPr kumimoji="1"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．</a:t>
            </a:r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メルカリエコボックスとは</a:t>
            </a:r>
            <a:endParaRPr kumimoji="1" lang="en-US" altLang="ja-JP" sz="3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スライド番号プレースホルダー 2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92500" lnSpcReduction="10000"/>
          </a:bodyPr>
          <a:lstStyle>
            <a:defPPr>
              <a:defRPr lang="en-US"/>
            </a:defPPr>
            <a:lvl1pPr marL="0" lvl="0" algn="r" defTabSz="457200" rtl="0" eaLnBrk="1" latinLnBrk="0" hangingPunct="1">
              <a:buNone/>
              <a:defRPr sz="1333" kern="1200">
                <a:solidFill>
                  <a:schemeClr val="tx1">
                    <a:tint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lvl="1" algn="l" defTabSz="457200" rtl="0" eaLnBrk="1" latinLnBrk="0" hangingPunct="1">
              <a:buNone/>
              <a:defRPr sz="1333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lvl="2" algn="l" defTabSz="457200" rtl="0" eaLnBrk="1" latinLnBrk="0" hangingPunct="1">
              <a:buNone/>
              <a:defRPr sz="1333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lvl="3" algn="l" defTabSz="457200" rtl="0" eaLnBrk="1" latinLnBrk="0" hangingPunct="1">
              <a:buNone/>
              <a:defRPr sz="1333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lvl="4" algn="l" defTabSz="457200" rtl="0" eaLnBrk="1" latinLnBrk="0" hangingPunct="1">
              <a:buNone/>
              <a:defRPr sz="1333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lvl="5" algn="l" defTabSz="457200" rtl="0" eaLnBrk="1" latinLnBrk="0" hangingPunct="1">
              <a:buNone/>
              <a:defRPr sz="1333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lvl="6" algn="l" defTabSz="457200" rtl="0" eaLnBrk="1" latinLnBrk="0" hangingPunct="1">
              <a:buNone/>
              <a:defRPr sz="1333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lvl="7" algn="l" defTabSz="457200" rtl="0" eaLnBrk="1" latinLnBrk="0" hangingPunct="1">
              <a:buNone/>
              <a:defRPr sz="1333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lvl="8" algn="l" defTabSz="457200" rtl="0" eaLnBrk="1" latinLnBrk="0" hangingPunct="1">
              <a:buNone/>
              <a:defRPr sz="1333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B0D1F3F9-94FB-42C9-A921-DBF0BCBFFB51}" type="slidenum">
              <a:rPr kumimoji="1" lang="ja-JP" altLang="en-US" sz="1400" smtClean="0"/>
              <a:pPr/>
              <a:t>4</a:t>
            </a:fld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5879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8"/>
          <p:cNvPicPr preferRelativeResize="0"/>
          <p:nvPr/>
        </p:nvPicPr>
        <p:blipFill rotWithShape="1">
          <a:blip r:embed="rId3">
            <a:alphaModFix/>
          </a:blip>
          <a:srcRect t="8691" b="70067"/>
          <a:stretch/>
        </p:blipFill>
        <p:spPr>
          <a:xfrm>
            <a:off x="318168" y="1748401"/>
            <a:ext cx="10895401" cy="113116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/>
          <p:nvPr/>
        </p:nvSpPr>
        <p:spPr>
          <a:xfrm>
            <a:off x="318168" y="1257634"/>
            <a:ext cx="7283600" cy="53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ja" sz="1900" b="1" dirty="0">
                <a:solidFill>
                  <a:schemeClr val="dk1"/>
                </a:solidFill>
              </a:rPr>
              <a:t>1</a:t>
            </a:r>
            <a:r>
              <a:rPr lang="ja" altLang="en-US" sz="1900" b="1" dirty="0">
                <a:solidFill>
                  <a:schemeClr val="dk1"/>
                </a:solidFill>
              </a:rPr>
              <a:t>人あたりの（年間平均）の衣服消費・利用状況</a:t>
            </a:r>
            <a:r>
              <a:rPr lang="en-US" altLang="ja" sz="1900" b="1" dirty="0">
                <a:solidFill>
                  <a:schemeClr val="dk1"/>
                </a:solidFill>
              </a:rPr>
              <a:t>※</a:t>
            </a:r>
            <a:r>
              <a:rPr lang="ja" altLang="en-US" sz="1900" b="1" dirty="0">
                <a:solidFill>
                  <a:schemeClr val="dk1"/>
                </a:solidFill>
              </a:rPr>
              <a:t>は、</a:t>
            </a:r>
            <a:endParaRPr sz="1900" b="1" dirty="0">
              <a:solidFill>
                <a:schemeClr val="dk1"/>
              </a:solidFill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262200" y="645966"/>
            <a:ext cx="9254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ja" altLang="en-US" sz="2400" b="1" dirty="0"/>
              <a:t>リユースをすることで、環境負荷の軽減につながる</a:t>
            </a:r>
            <a:endParaRPr sz="2400" b="1" dirty="0"/>
          </a:p>
        </p:txBody>
      </p:sp>
      <p:sp>
        <p:nvSpPr>
          <p:cNvPr id="123" name="Google Shape;123;p18"/>
          <p:cNvSpPr txBox="1"/>
          <p:nvPr/>
        </p:nvSpPr>
        <p:spPr>
          <a:xfrm>
            <a:off x="544967" y="2964401"/>
            <a:ext cx="10895600" cy="53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ja" altLang="en-US" sz="1900" b="1" dirty="0"/>
              <a:t>さらに</a:t>
            </a:r>
            <a:r>
              <a:rPr lang="en-US" altLang="ja" sz="1900" b="1" dirty="0"/>
              <a:t>1</a:t>
            </a:r>
            <a:r>
              <a:rPr lang="ja" altLang="en-US" sz="1900" b="1" dirty="0"/>
              <a:t>年間で手放される衣服のうち</a:t>
            </a:r>
            <a:r>
              <a:rPr lang="en-US" altLang="ja" sz="1900" b="1" dirty="0">
                <a:solidFill>
                  <a:srgbClr val="43B751"/>
                </a:solidFill>
              </a:rPr>
              <a:t>68%</a:t>
            </a:r>
            <a:r>
              <a:rPr lang="ja" altLang="en-US" sz="1900" b="1" dirty="0">
                <a:solidFill>
                  <a:srgbClr val="43B751"/>
                </a:solidFill>
              </a:rPr>
              <a:t>がごみとして処分</a:t>
            </a:r>
            <a:r>
              <a:rPr lang="ja" altLang="en-US" sz="1900" b="1" dirty="0"/>
              <a:t>され、リサイクルされる衣服は</a:t>
            </a:r>
            <a:r>
              <a:rPr lang="en-US" altLang="ja" sz="1900" b="1" dirty="0"/>
              <a:t>18%※</a:t>
            </a:r>
            <a:endParaRPr sz="1900" b="1" dirty="0"/>
          </a:p>
        </p:txBody>
      </p:sp>
      <p:sp>
        <p:nvSpPr>
          <p:cNvPr id="124" name="Google Shape;124;p18"/>
          <p:cNvSpPr/>
          <p:nvPr/>
        </p:nvSpPr>
        <p:spPr>
          <a:xfrm>
            <a:off x="873467" y="3632213"/>
            <a:ext cx="10186667" cy="253767"/>
          </a:xfrm>
          <a:prstGeom prst="flowChartMerge">
            <a:avLst/>
          </a:prstGeom>
          <a:solidFill>
            <a:srgbClr val="43B75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5" name="Google Shape;125;p18"/>
          <p:cNvSpPr txBox="1"/>
          <p:nvPr/>
        </p:nvSpPr>
        <p:spPr>
          <a:xfrm>
            <a:off x="474700" y="4209367"/>
            <a:ext cx="8012400" cy="1646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ja" altLang="en-US" sz="1900" b="1" u="sng" dirty="0">
                <a:solidFill>
                  <a:srgbClr val="43B751"/>
                </a:solidFill>
              </a:rPr>
              <a:t>リユースすることで環境負荷を軽減</a:t>
            </a:r>
            <a:endParaRPr sz="1900" b="1" u="sng" dirty="0">
              <a:solidFill>
                <a:srgbClr val="43B751"/>
              </a:solidFill>
            </a:endParaRPr>
          </a:p>
          <a:p>
            <a:endParaRPr sz="2400" b="1" dirty="0">
              <a:solidFill>
                <a:schemeClr val="dk1"/>
              </a:solidFill>
            </a:endParaRPr>
          </a:p>
          <a:p>
            <a:r>
              <a:rPr lang="ja" altLang="en-US" sz="16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例えば</a:t>
            </a:r>
            <a:r>
              <a:rPr lang="en-US" altLang="ja" sz="16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</a:t>
            </a:r>
            <a:r>
              <a:rPr lang="ja" altLang="en-US" sz="16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シャツ</a:t>
            </a:r>
            <a:r>
              <a:rPr lang="en-US" altLang="ja" sz="16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</a:t>
            </a:r>
            <a:r>
              <a:rPr lang="ja" altLang="en-US" sz="16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着のカーボンフットプリント</a:t>
            </a:r>
            <a:r>
              <a:rPr lang="en-US" altLang="ja" sz="16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※</a:t>
            </a:r>
            <a:r>
              <a:rPr lang="ja" altLang="en-US" sz="16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は約</a:t>
            </a:r>
            <a:r>
              <a:rPr lang="en-US" altLang="ja" sz="16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20kg-CO2t</a:t>
            </a:r>
            <a:r>
              <a:rPr lang="ja" altLang="en-US" sz="16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で、このうち「作る」ために必要な</a:t>
            </a:r>
            <a:r>
              <a:rPr lang="en-US" altLang="ja" sz="16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CO2</a:t>
            </a:r>
            <a:r>
              <a:rPr lang="ja" altLang="en-US" sz="16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は</a:t>
            </a:r>
            <a:r>
              <a:rPr lang="en-US" altLang="ja" sz="16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13kg-CO2t</a:t>
            </a:r>
            <a:r>
              <a:rPr lang="ja" altLang="en-US" sz="16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。不要になった</a:t>
            </a:r>
            <a:r>
              <a:rPr lang="en-US" altLang="ja" sz="16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</a:t>
            </a:r>
            <a:r>
              <a:rPr lang="ja" altLang="en-US" sz="16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シャツは捨てずにリユースし、必要とする誰かに引き継ぐことができれば、新たに発生する</a:t>
            </a:r>
            <a:r>
              <a:rPr lang="en-US" altLang="ja" sz="16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CO2</a:t>
            </a:r>
            <a:r>
              <a:rPr lang="ja" altLang="en-US" sz="16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は「約</a:t>
            </a:r>
            <a:r>
              <a:rPr lang="en-US" altLang="ja" sz="16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7kg</a:t>
            </a:r>
            <a:r>
              <a:rPr lang="ja" altLang="en-US" sz="16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」に抑えることができます。</a:t>
            </a:r>
            <a:endParaRPr sz="1600" dirty="0"/>
          </a:p>
        </p:txBody>
      </p:sp>
      <p:pic>
        <p:nvPicPr>
          <p:cNvPr id="126" name="Google Shape;126;p18"/>
          <p:cNvPicPr preferRelativeResize="0"/>
          <p:nvPr/>
        </p:nvPicPr>
        <p:blipFill rotWithShape="1">
          <a:blip r:embed="rId4">
            <a:alphaModFix/>
          </a:blip>
          <a:srcRect l="8624" t="14447" r="7065" b="6344"/>
          <a:stretch/>
        </p:blipFill>
        <p:spPr>
          <a:xfrm>
            <a:off x="9158183" y="3704033"/>
            <a:ext cx="2146085" cy="302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/>
          <p:nvPr/>
        </p:nvSpPr>
        <p:spPr>
          <a:xfrm>
            <a:off x="10035945" y="4624497"/>
            <a:ext cx="1643600" cy="541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20000"/>
              </a:lnSpc>
              <a:spcAft>
                <a:spcPts val="1600"/>
              </a:spcAft>
            </a:pPr>
            <a:r>
              <a:rPr lang="ja" altLang="en-US" sz="2800" b="1">
                <a:solidFill>
                  <a:srgbClr val="222323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ja" altLang="en-US" sz="1600" b="1">
                <a:solidFill>
                  <a:srgbClr val="222323"/>
                </a:solidFill>
                <a:latin typeface="Montserrat"/>
                <a:ea typeface="Montserrat"/>
                <a:cs typeface="Montserrat"/>
                <a:sym typeface="Montserrat"/>
              </a:rPr>
              <a:t>約</a:t>
            </a:r>
            <a:r>
              <a:rPr lang="en-US" altLang="ja" sz="2933" b="1">
                <a:solidFill>
                  <a:srgbClr val="222323"/>
                </a:solidFill>
                <a:latin typeface="Montserrat"/>
                <a:ea typeface="Montserrat"/>
                <a:cs typeface="Montserrat"/>
                <a:sym typeface="Montserrat"/>
              </a:rPr>
              <a:t>20</a:t>
            </a:r>
            <a:r>
              <a:rPr lang="en-US" altLang="ja" sz="1600" b="1">
                <a:solidFill>
                  <a:srgbClr val="222323"/>
                </a:solidFill>
                <a:latin typeface="Montserrat"/>
                <a:ea typeface="Montserrat"/>
                <a:cs typeface="Montserrat"/>
                <a:sym typeface="Montserrat"/>
              </a:rPr>
              <a:t>kg</a:t>
            </a:r>
            <a:endParaRPr sz="1600" b="1">
              <a:solidFill>
                <a:srgbClr val="22232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10268444" y="6205414"/>
            <a:ext cx="11500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20000"/>
              </a:lnSpc>
              <a:spcAft>
                <a:spcPts val="1600"/>
              </a:spcAft>
            </a:pPr>
            <a:r>
              <a:rPr lang="ja" altLang="en-US" sz="2000" b="1">
                <a:solidFill>
                  <a:srgbClr val="00C1AA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-US" altLang="ja" sz="3333" b="1">
                <a:solidFill>
                  <a:srgbClr val="00C1AA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r>
              <a:rPr lang="en-US" altLang="ja" sz="2000" b="1">
                <a:solidFill>
                  <a:srgbClr val="00C1AA"/>
                </a:solidFill>
                <a:latin typeface="Montserrat"/>
                <a:ea typeface="Montserrat"/>
                <a:cs typeface="Montserrat"/>
                <a:sym typeface="Montserrat"/>
              </a:rPr>
              <a:t>kg</a:t>
            </a:r>
            <a:endParaRPr sz="2000" b="1">
              <a:solidFill>
                <a:srgbClr val="00C1A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188867" y="6284685"/>
            <a:ext cx="4000000" cy="435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ja" sz="1067">
                <a:solidFill>
                  <a:schemeClr val="dk1"/>
                </a:solidFill>
              </a:rPr>
              <a:t>※</a:t>
            </a:r>
            <a:r>
              <a:rPr lang="ja" altLang="en-US" sz="1067">
                <a:solidFill>
                  <a:schemeClr val="dk1"/>
                </a:solidFill>
              </a:rPr>
              <a:t>環境省「サステナブルファッション」より</a:t>
            </a:r>
            <a:endParaRPr sz="1067">
              <a:solidFill>
                <a:schemeClr val="dk1"/>
              </a:solidFill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262067" y="1144555"/>
            <a:ext cx="118283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" y="0"/>
            <a:ext cx="12191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  <a:r>
              <a:rPr kumimoji="1"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．</a:t>
            </a:r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メルカリエコボックスとは</a:t>
            </a:r>
            <a:endParaRPr kumimoji="1" lang="en-US" altLang="ja-JP" sz="3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>
            <a:normAutofit fontScale="92500" lnSpcReduction="10000"/>
          </a:bodyPr>
          <a:lstStyle/>
          <a:p>
            <a:fld id="{B0D1F3F9-94FB-42C9-A921-DBF0BCBFFB51}" type="slidenum">
              <a:rPr kumimoji="1" lang="ja-JP" altLang="en-US" sz="1400" smtClean="0"/>
              <a:t>5</a:t>
            </a:fld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1325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/>
        </p:nvSpPr>
        <p:spPr>
          <a:xfrm>
            <a:off x="262200" y="660033"/>
            <a:ext cx="9254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ja" altLang="en-US" sz="2400" b="1" dirty="0"/>
              <a:t>メルカリを使うことで、環境にも貢献できる</a:t>
            </a:r>
            <a:endParaRPr sz="2400" b="1" dirty="0"/>
          </a:p>
        </p:txBody>
      </p:sp>
      <p:sp>
        <p:nvSpPr>
          <p:cNvPr id="135" name="Google Shape;135;p19"/>
          <p:cNvSpPr txBox="1"/>
          <p:nvPr/>
        </p:nvSpPr>
        <p:spPr>
          <a:xfrm>
            <a:off x="449717" y="1328755"/>
            <a:ext cx="54276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ja" altLang="en-US" sz="2400" b="1" dirty="0"/>
              <a:t>メルカリの取引を通じて回避できた</a:t>
            </a:r>
            <a:endParaRPr sz="2400" b="1" dirty="0"/>
          </a:p>
          <a:p>
            <a:pPr algn="ctr"/>
            <a:r>
              <a:rPr lang="ja" altLang="en-US" sz="2400" b="1" dirty="0"/>
              <a:t>衣類の</a:t>
            </a:r>
            <a:r>
              <a:rPr lang="en-US" altLang="ja" sz="2400" b="1" dirty="0"/>
              <a:t>CO2</a:t>
            </a:r>
            <a:r>
              <a:rPr lang="ja" altLang="en-US" sz="2400" b="1" dirty="0"/>
              <a:t>排出量（削減貢献量）</a:t>
            </a:r>
            <a:r>
              <a:rPr lang="en-US" altLang="ja" sz="1333" dirty="0">
                <a:solidFill>
                  <a:schemeClr val="dk1"/>
                </a:solidFill>
              </a:rPr>
              <a:t>※</a:t>
            </a:r>
            <a:endParaRPr sz="2400" b="1" dirty="0"/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6001" y="2242401"/>
            <a:ext cx="5008036" cy="352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/>
        </p:nvSpPr>
        <p:spPr>
          <a:xfrm>
            <a:off x="188867" y="6284686"/>
            <a:ext cx="4000000" cy="435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ja" sz="1067">
                <a:solidFill>
                  <a:schemeClr val="dk1"/>
                </a:solidFill>
              </a:rPr>
              <a:t>※</a:t>
            </a:r>
            <a:r>
              <a:rPr lang="ja" altLang="en-US" sz="1067">
                <a:solidFill>
                  <a:schemeClr val="dk1"/>
                </a:solidFill>
              </a:rPr>
              <a:t>メルカリ「</a:t>
            </a:r>
            <a:r>
              <a:rPr lang="en-US" altLang="ja" sz="1067">
                <a:solidFill>
                  <a:schemeClr val="dk1"/>
                </a:solidFill>
              </a:rPr>
              <a:t>SUSTAINABILITY REPORT FY2022</a:t>
            </a:r>
            <a:r>
              <a:rPr lang="ja" altLang="en-US" sz="1067">
                <a:solidFill>
                  <a:schemeClr val="dk1"/>
                </a:solidFill>
              </a:rPr>
              <a:t>」より</a:t>
            </a:r>
            <a:endParaRPr sz="1067">
              <a:solidFill>
                <a:schemeClr val="dk1"/>
              </a:solidFill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5721348" y="1316079"/>
            <a:ext cx="6336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ja" altLang="en-US" sz="2400" b="1"/>
              <a:t>メルカリに出品されたことで</a:t>
            </a:r>
            <a:endParaRPr sz="2400" b="1"/>
          </a:p>
          <a:p>
            <a:pPr algn="ctr"/>
            <a:r>
              <a:rPr lang="ja" altLang="en-US" sz="2400" b="1"/>
              <a:t>廃棄を回避できた「衣類」の重量</a:t>
            </a:r>
            <a:r>
              <a:rPr lang="en-US" altLang="ja" sz="1333">
                <a:solidFill>
                  <a:schemeClr val="dk1"/>
                </a:solidFill>
              </a:rPr>
              <a:t>※</a:t>
            </a:r>
            <a:endParaRPr sz="2400" b="1"/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801" y="2266533"/>
            <a:ext cx="4637468" cy="34750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直線コネクタ 7"/>
          <p:cNvCxnSpPr/>
          <p:nvPr/>
        </p:nvCxnSpPr>
        <p:spPr>
          <a:xfrm>
            <a:off x="262067" y="1144555"/>
            <a:ext cx="118283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" y="0"/>
            <a:ext cx="12191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  <a:r>
              <a:rPr kumimoji="1"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．</a:t>
            </a:r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メルカリエコボックスとは</a:t>
            </a:r>
            <a:endParaRPr kumimoji="1" lang="en-US" altLang="ja-JP" sz="3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>
            <a:normAutofit fontScale="92500" lnSpcReduction="10000"/>
          </a:bodyPr>
          <a:lstStyle/>
          <a:p>
            <a:fld id="{B0D1F3F9-94FB-42C9-A921-DBF0BCBFFB51}" type="slidenum">
              <a:rPr kumimoji="1" lang="ja-JP" altLang="en-US" sz="1400" smtClean="0"/>
              <a:t>6</a:t>
            </a:fld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1061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0D1F3F9-94FB-42C9-A921-DBF0BCBFFB51}" type="slidenum">
              <a:rPr kumimoji="1" lang="ja-JP" altLang="en-US" sz="1400" smtClean="0"/>
              <a:t>7</a:t>
            </a:fld>
            <a:endParaRPr kumimoji="1" lang="ja-JP" altLang="en-US" sz="1400" dirty="0"/>
          </a:p>
        </p:txBody>
      </p:sp>
      <p:sp>
        <p:nvSpPr>
          <p:cNvPr id="7" name="正方形/長方形 6"/>
          <p:cNvSpPr/>
          <p:nvPr/>
        </p:nvSpPr>
        <p:spPr>
          <a:xfrm>
            <a:off x="118753" y="1035174"/>
            <a:ext cx="118528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0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愛媛</a:t>
            </a:r>
            <a:r>
              <a:rPr lang="ja-JP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県</a:t>
            </a:r>
            <a:r>
              <a:rPr lang="ja-JP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では</a:t>
            </a:r>
            <a:r>
              <a:rPr lang="ja-JP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、環境</a:t>
            </a:r>
            <a:r>
              <a:rPr lang="ja-JP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への負荷が少ない資源循環型社会の構築を目指し</a:t>
            </a:r>
            <a:r>
              <a:rPr lang="ja-JP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廃棄物の３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Ｒ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（リデュース（発生抑制）、リユース（再使用）、リサイクル（再生利用））及び適正処理を推進している。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今回の実証実験は、リユースに対する意識醸成とリユースに向けた行動変容を促す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いう３Ｒの目的に資することから、（株）メルカリと連携して実施するもの。</a:t>
            </a:r>
            <a:endParaRPr lang="en-US" altLang="ja-JP" sz="2000" kern="100" dirty="0" smtClean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54" y="2381401"/>
            <a:ext cx="11674852" cy="115834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54" y="3666927"/>
            <a:ext cx="6041660" cy="1591194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5380" y="3653023"/>
            <a:ext cx="5986791" cy="159119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352992" y="5272025"/>
            <a:ext cx="8478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b="1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ja-JP" altLang="en-US" b="1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３</a:t>
            </a:r>
            <a:r>
              <a:rPr lang="ja-JP" altLang="ja-JP" b="1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）</a:t>
            </a:r>
            <a:r>
              <a:rPr lang="ja-JP" altLang="ja-JP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関係者の</a:t>
            </a:r>
            <a:r>
              <a:rPr lang="ja-JP" altLang="ja-JP" b="1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役割</a:t>
            </a:r>
            <a:endParaRPr lang="en-US" altLang="ja-JP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5524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altLang="en-US" u="sng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㈱メルカリ：日本財団と連携した「メルカリエコボックス」の提供、実証実験結果の検証</a:t>
            </a:r>
            <a:endParaRPr lang="en-US" altLang="ja-JP" u="sng" kern="100" dirty="0" smtClean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5524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altLang="en-US" u="sng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愛媛県</a:t>
            </a:r>
            <a:r>
              <a:rPr lang="ja-JP" altLang="en-US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：実証</a:t>
            </a:r>
            <a:r>
              <a:rPr lang="ja-JP" altLang="en-US" u="sng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実験の広報、「メルカリエコボックス」の配布、実証実験結果の検証</a:t>
            </a:r>
            <a:endParaRPr lang="en-US" altLang="ja-JP" u="sng" kern="100" dirty="0" smtClean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" y="0"/>
            <a:ext cx="12191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２．実証実験の趣旨・</a:t>
            </a:r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概要</a:t>
            </a:r>
            <a:endParaRPr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784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8" t="5593" r="20636" b="21731"/>
          <a:stretch/>
        </p:blipFill>
        <p:spPr>
          <a:xfrm>
            <a:off x="3057069" y="4664417"/>
            <a:ext cx="1283677" cy="99353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kumimoji="1"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．実証実験の方法</a:t>
            </a:r>
            <a:endParaRPr kumimoji="1" lang="en-US" altLang="ja-JP" sz="3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右矢印 19"/>
          <p:cNvSpPr/>
          <p:nvPr/>
        </p:nvSpPr>
        <p:spPr>
          <a:xfrm>
            <a:off x="2441898" y="3175327"/>
            <a:ext cx="929250" cy="756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320073" y="2154305"/>
            <a:ext cx="2282243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家庭で取組み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878699" y="2174577"/>
            <a:ext cx="2030223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リユース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21" y="2811435"/>
            <a:ext cx="1678264" cy="1206651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415213" y="2174577"/>
            <a:ext cx="2098407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エコボックスを入手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98368" y="691854"/>
            <a:ext cx="11824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配布場所でメルカリエコボックスを入手し、自宅にある「まだ使えるが不要なもの」をボックスに入れる。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一定期間経過後にボックスの中身を確認し、引き続き自宅で利用する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or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他人に譲る・</a:t>
            </a:r>
            <a:r>
              <a:rPr kumimoji="1" lang="ja-JP" altLang="en-US" sz="20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売るを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判断。</a:t>
            </a:r>
            <a:endParaRPr kumimoji="1"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取組み終了後、アンケートに回答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0D1F3F9-94FB-42C9-A921-DBF0BCBFFB51}" type="slidenum">
              <a:rPr kumimoji="1" lang="ja-JP" altLang="en-US" sz="1400" smtClean="0"/>
              <a:t>8</a:t>
            </a:fld>
            <a:endParaRPr kumimoji="1" lang="ja-JP" altLang="en-US" sz="1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938" y="4158150"/>
            <a:ext cx="1227682" cy="129229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21" y="2623821"/>
            <a:ext cx="1511314" cy="1534329"/>
          </a:xfrm>
          <a:prstGeom prst="rect">
            <a:avLst/>
          </a:prstGeom>
        </p:spPr>
      </p:pic>
      <p:sp>
        <p:nvSpPr>
          <p:cNvPr id="32" name="U ターン矢印 31"/>
          <p:cNvSpPr/>
          <p:nvPr/>
        </p:nvSpPr>
        <p:spPr>
          <a:xfrm rot="16200000" flipV="1">
            <a:off x="4149988" y="3876966"/>
            <a:ext cx="1935105" cy="661082"/>
          </a:xfrm>
          <a:prstGeom prst="uturnArrow">
            <a:avLst>
              <a:gd name="adj1" fmla="val 19872"/>
              <a:gd name="adj2" fmla="val 25000"/>
              <a:gd name="adj3" fmla="val 26282"/>
              <a:gd name="adj4" fmla="val 32212"/>
              <a:gd name="adj5" fmla="val 75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右矢印 32"/>
          <p:cNvSpPr/>
          <p:nvPr/>
        </p:nvSpPr>
        <p:spPr>
          <a:xfrm rot="6803106">
            <a:off x="3779506" y="4188283"/>
            <a:ext cx="1281224" cy="24539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右矢印 41"/>
          <p:cNvSpPr/>
          <p:nvPr/>
        </p:nvSpPr>
        <p:spPr>
          <a:xfrm>
            <a:off x="5771388" y="3175327"/>
            <a:ext cx="929250" cy="756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303727" y="5311947"/>
            <a:ext cx="2011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一時</a:t>
            </a:r>
            <a:r>
              <a:rPr lang="ja-JP" altLang="en-US" sz="1200" dirty="0" smtClean="0"/>
              <a:t>保管</a:t>
            </a:r>
            <a:r>
              <a:rPr kumimoji="1" lang="ja-JP" altLang="en-US" sz="1200" dirty="0" smtClean="0"/>
              <a:t>し定期的に見直し</a:t>
            </a:r>
            <a:endParaRPr kumimoji="1" lang="ja-JP" altLang="en-US" sz="12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489159" y="4018086"/>
            <a:ext cx="1577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まだ使えるけど</a:t>
            </a:r>
            <a:endParaRPr lang="en-US" altLang="ja-JP" sz="1200" dirty="0" smtClean="0"/>
          </a:p>
          <a:p>
            <a:r>
              <a:rPr lang="ja-JP" altLang="en-US" sz="1200" dirty="0" smtClean="0"/>
              <a:t>自分では使用しないものは</a:t>
            </a:r>
            <a:r>
              <a:rPr lang="ja-JP" altLang="en-US" sz="1200" b="1" dirty="0" smtClean="0"/>
              <a:t>リユース</a:t>
            </a:r>
            <a:r>
              <a:rPr lang="ja-JP" altLang="en-US" sz="1200" dirty="0" smtClean="0"/>
              <a:t>へ</a:t>
            </a:r>
            <a:endParaRPr kumimoji="1" lang="ja-JP" altLang="en-US" sz="12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t="23205" r="7086" b="27949"/>
          <a:stretch/>
        </p:blipFill>
        <p:spPr>
          <a:xfrm>
            <a:off x="7261300" y="4216146"/>
            <a:ext cx="926188" cy="70859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9148" y="4351891"/>
            <a:ext cx="1247775" cy="523875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6904552" y="3923881"/>
            <a:ext cx="3329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○メルカリ等でリユース（</a:t>
            </a:r>
            <a:r>
              <a:rPr lang="ja-JP" altLang="en-US" sz="1200" dirty="0" smtClean="0"/>
              <a:t>梱包材も配布）</a:t>
            </a:r>
            <a:endParaRPr kumimoji="1" lang="ja-JP" altLang="en-US" sz="12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870619" y="2635605"/>
            <a:ext cx="269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○友人や知り合いに譲ってリユース</a:t>
            </a:r>
            <a:endParaRPr kumimoji="1" lang="ja-JP" altLang="en-US" sz="12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690" y="2953805"/>
            <a:ext cx="1172858" cy="930467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9949962" y="2177633"/>
            <a:ext cx="2030223" cy="40011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アンケートの回答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990705" y="5043318"/>
            <a:ext cx="2996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○近くのショップで売ってリユース</a:t>
            </a:r>
            <a:endParaRPr kumimoji="1" lang="ja-JP" altLang="en-US" sz="1200" dirty="0"/>
          </a:p>
        </p:txBody>
      </p:sp>
      <p:sp>
        <p:nvSpPr>
          <p:cNvPr id="35" name="右矢印 34"/>
          <p:cNvSpPr/>
          <p:nvPr/>
        </p:nvSpPr>
        <p:spPr>
          <a:xfrm>
            <a:off x="9152814" y="3071819"/>
            <a:ext cx="929250" cy="756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0127774" y="2912604"/>
            <a:ext cx="1990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１～</a:t>
            </a:r>
            <a:r>
              <a:rPr lang="ja-JP" altLang="en-US" sz="1200" dirty="0" smtClean="0"/>
              <a:t>３か月エコボックスを活用し、ボックス側面の二次元コードから</a:t>
            </a:r>
            <a:r>
              <a:rPr lang="ja-JP" altLang="en-US" sz="1200" b="1" dirty="0" smtClean="0"/>
              <a:t>アンケートに回答</a:t>
            </a:r>
            <a:endParaRPr kumimoji="1" lang="ja-JP" altLang="en-US" sz="1200" b="1" dirty="0"/>
          </a:p>
        </p:txBody>
      </p:sp>
      <p:sp>
        <p:nvSpPr>
          <p:cNvPr id="38" name="右矢印 37"/>
          <p:cNvSpPr/>
          <p:nvPr/>
        </p:nvSpPr>
        <p:spPr>
          <a:xfrm rot="5400000">
            <a:off x="10478106" y="4235829"/>
            <a:ext cx="929250" cy="756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9789260" y="5334782"/>
            <a:ext cx="2306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県及び㈱メルカリはアンケート結果を検証し、</a:t>
            </a:r>
            <a:r>
              <a:rPr kumimoji="1" lang="ja-JP" altLang="en-US" sz="1200" b="1" dirty="0" smtClean="0"/>
              <a:t>今後の効果的な施策を検討</a:t>
            </a:r>
            <a:endParaRPr kumimoji="1" lang="ja-JP" altLang="en-US" sz="1200" b="1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9367" y="5450446"/>
            <a:ext cx="666419" cy="53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9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4469</TotalTime>
  <Words>1130</Words>
  <Application>Microsoft Office PowerPoint</Application>
  <PresentationFormat>ワイド画面</PresentationFormat>
  <Paragraphs>112</Paragraphs>
  <Slides>10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3" baseType="lpstr">
      <vt:lpstr>Avenir</vt:lpstr>
      <vt:lpstr>Helvetica Neue</vt:lpstr>
      <vt:lpstr>HiraKakuPro-W3</vt:lpstr>
      <vt:lpstr>Meiryo UI</vt:lpstr>
      <vt:lpstr>Montserrat</vt:lpstr>
      <vt:lpstr>ＭＳ ゴシック</vt:lpstr>
      <vt:lpstr>游ゴシック</vt:lpstr>
      <vt:lpstr>游ゴシック Light</vt:lpstr>
      <vt:lpstr>Arial</vt:lpstr>
      <vt:lpstr>Calibri</vt:lpstr>
      <vt:lpstr>Calibri Light</vt:lpstr>
      <vt:lpstr>Times New Roman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sizum</dc:creator>
  <cp:lastModifiedBy>User</cp:lastModifiedBy>
  <cp:revision>194</cp:revision>
  <cp:lastPrinted>2023-04-24T01:04:59Z</cp:lastPrinted>
  <dcterms:created xsi:type="dcterms:W3CDTF">2022-11-09T06:47:23Z</dcterms:created>
  <dcterms:modified xsi:type="dcterms:W3CDTF">2023-04-24T09:34:15Z</dcterms:modified>
</cp:coreProperties>
</file>